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Default Extension="tiff" ContentType="image/tif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1" r:id="rId3"/>
    <p:sldId id="259" r:id="rId4"/>
    <p:sldId id="264" r:id="rId5"/>
    <p:sldId id="262" r:id="rId6"/>
    <p:sldId id="280" r:id="rId7"/>
    <p:sldId id="283" r:id="rId8"/>
    <p:sldId id="284" r:id="rId9"/>
    <p:sldId id="270" r:id="rId10"/>
    <p:sldId id="281" r:id="rId11"/>
    <p:sldId id="269" r:id="rId12"/>
    <p:sldId id="285" r:id="rId13"/>
    <p:sldId id="286" r:id="rId14"/>
    <p:sldId id="271" r:id="rId15"/>
    <p:sldId id="274" r:id="rId16"/>
    <p:sldId id="272" r:id="rId17"/>
    <p:sldId id="263" r:id="rId18"/>
    <p:sldId id="288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71"/>
    <p:restoredTop sz="87994"/>
  </p:normalViewPr>
  <p:slideViewPr>
    <p:cSldViewPr snapToGrid="0" snapToObjects="1">
      <p:cViewPr>
        <p:scale>
          <a:sx n="82" d="100"/>
          <a:sy n="82" d="100"/>
        </p:scale>
        <p:origin x="-52" y="-52"/>
      </p:cViewPr>
      <p:guideLst>
        <p:guide orient="horz" pos="2160"/>
        <p:guide pos="3840"/>
      </p:guideLst>
    </p:cSldViewPr>
  </p:slideViewPr>
  <p:notesTextViewPr>
    <p:cViewPr>
      <p:scale>
        <a:sx n="95" d="100"/>
        <a:sy n="95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tiff>
</file>

<file path=ppt/media/image1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EDFA41-FEA6-CA41-97C7-93DE52A0791A}" type="datetimeFigureOut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700E09-42B1-6A41-A0B6-03B1C2CCEF14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0020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700E09-42B1-6A41-A0B6-03B1C2CCEF14}" type="slidenum">
              <a:rPr kumimoji="1" lang="ko-KR" altLang="en-US" smtClean="0"/>
              <a:pPr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26403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Topic </a:t>
            </a:r>
          </a:p>
          <a:p>
            <a:r>
              <a:rPr kumimoji="1" lang="en-US" altLang="ko-KR" dirty="0" smtClean="0"/>
              <a:t>Only use technique what we have</a:t>
            </a:r>
            <a:r>
              <a:rPr kumimoji="1" lang="en-US" altLang="ko-KR" baseline="0" dirty="0" smtClean="0"/>
              <a:t> ever learned</a:t>
            </a:r>
          </a:p>
          <a:p>
            <a:r>
              <a:rPr kumimoji="1" lang="en-US" altLang="ko-KR" baseline="0" dirty="0" smtClean="0"/>
              <a:t>Memory </a:t>
            </a:r>
            <a:r>
              <a:rPr kumimoji="1" lang="zh-TW" altLang="en-US" baseline="0" dirty="0" smtClean="0"/>
              <a:t>被消耗完了</a:t>
            </a:r>
            <a:r>
              <a:rPr kumimoji="1" lang="en-US" altLang="zh-TW" baseline="0" dirty="0" smtClean="0"/>
              <a:t> </a:t>
            </a:r>
            <a:r>
              <a:rPr kumimoji="1" lang="en-US" altLang="zh-TW" baseline="0" dirty="0" err="1" smtClean="0"/>
              <a:t>exhuasted</a:t>
            </a:r>
            <a:endParaRPr kumimoji="1" lang="en-US" altLang="zh-TW" baseline="0" dirty="0" smtClean="0"/>
          </a:p>
          <a:p>
            <a:endParaRPr kumimoji="1" lang="en-US" altLang="ko-KR" baseline="0" dirty="0" smtClean="0"/>
          </a:p>
          <a:p>
            <a:r>
              <a:rPr kumimoji="1" lang="en-US" altLang="ko-KR" dirty="0" err="1" smtClean="0"/>
              <a:t>Json</a:t>
            </a:r>
            <a:r>
              <a:rPr kumimoji="1" lang="en-US" altLang="ko-KR" dirty="0" smtClean="0"/>
              <a:t> </a:t>
            </a:r>
            <a:r>
              <a:rPr kumimoji="1" lang="en-US" altLang="ko-KR" dirty="0" err="1" smtClean="0"/>
              <a:t>semistructured</a:t>
            </a:r>
            <a:r>
              <a:rPr kumimoji="1" lang="en-US" altLang="ko-KR" baseline="0" dirty="0" smtClean="0"/>
              <a:t> data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700E09-42B1-6A41-A0B6-03B1C2CCEF14}" type="slidenum">
              <a:rPr kumimoji="1" lang="ko-KR" altLang="en-US" smtClean="0"/>
              <a:pPr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62103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Used lots </a:t>
            </a:r>
            <a:r>
              <a:rPr kumimoji="1" lang="en-US" altLang="ko-KR" dirty="0" err="1" smtClean="0"/>
              <a:t>oftime</a:t>
            </a:r>
            <a:r>
              <a:rPr kumimoji="1" lang="en-US" altLang="ko-KR" dirty="0" smtClean="0"/>
              <a:t> to generate result, so we</a:t>
            </a:r>
            <a:r>
              <a:rPr kumimoji="1" lang="en-US" altLang="ko-KR" baseline="0" dirty="0" smtClean="0"/>
              <a:t> choose entropy ,</a:t>
            </a:r>
          </a:p>
          <a:p>
            <a:r>
              <a:rPr kumimoji="1" lang="en-US" altLang="ko-KR" baseline="0" dirty="0" smtClean="0"/>
              <a:t>If you want reproduce all our work, you can go link and follow </a:t>
            </a:r>
            <a:r>
              <a:rPr kumimoji="1" lang="en-US" altLang="ko-KR" baseline="0" dirty="0" err="1" smtClean="0"/>
              <a:t>instructure</a:t>
            </a:r>
            <a:r>
              <a:rPr kumimoji="1" lang="en-US" altLang="ko-KR" baseline="0" dirty="0" smtClean="0"/>
              <a:t> in  readme</a:t>
            </a:r>
          </a:p>
          <a:p>
            <a:endParaRPr kumimoji="1" lang="en-US" altLang="ko-KR" baseline="0" dirty="0" smtClean="0"/>
          </a:p>
          <a:p>
            <a:r>
              <a:rPr kumimoji="1" lang="en-US" altLang="ko-KR" baseline="0" dirty="0" smtClean="0"/>
              <a:t>Will be dropped from our dataset, </a:t>
            </a:r>
            <a:r>
              <a:rPr kumimoji="1" lang="en-US" altLang="ko-KR" baseline="0" dirty="0" err="1" smtClean="0"/>
              <a:t>cuz</a:t>
            </a:r>
            <a:r>
              <a:rPr kumimoji="1" lang="en-US" altLang="ko-KR" baseline="0" dirty="0" smtClean="0"/>
              <a:t> too common to be used all cuisines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700E09-42B1-6A41-A0B6-03B1C2CCEF14}" type="slidenum">
              <a:rPr kumimoji="1" lang="ko-KR" altLang="en-US" smtClean="0"/>
              <a:pPr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86860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 smtClean="0"/>
              <a:t>*</a:t>
            </a:r>
            <a:r>
              <a:rPr kumimoji="1" lang="en-US" altLang="ko-KR" dirty="0" smtClean="0"/>
              <a:t>Our recipe data does not contain method</a:t>
            </a:r>
            <a:r>
              <a:rPr kumimoji="1" lang="en-US" altLang="ko-KR" baseline="0" dirty="0" smtClean="0"/>
              <a:t> of cooking (ex. boiling)</a:t>
            </a:r>
          </a:p>
          <a:p>
            <a:endParaRPr kumimoji="1" lang="en-US" altLang="ko-KR" dirty="0" smtClean="0"/>
          </a:p>
          <a:p>
            <a:r>
              <a:rPr kumimoji="1" lang="zh-TW" altLang="en-US" dirty="0" smtClean="0"/>
              <a:t>*</a:t>
            </a:r>
            <a:r>
              <a:rPr kumimoji="1" lang="en-US" altLang="zh-TW" dirty="0" err="1" smtClean="0"/>
              <a:t>kaggle</a:t>
            </a:r>
            <a:r>
              <a:rPr kumimoji="1" lang="en-US" altLang="zh-TW" dirty="0" smtClean="0"/>
              <a:t> </a:t>
            </a:r>
            <a:r>
              <a:rPr kumimoji="1" lang="en-US" altLang="zh-TW" baseline="0" dirty="0" smtClean="0"/>
              <a:t>data from </a:t>
            </a:r>
            <a:r>
              <a:rPr kumimoji="1" lang="en-US" altLang="zh-TW" baseline="0" dirty="0" err="1" smtClean="0"/>
              <a:t>yummly.com</a:t>
            </a:r>
            <a:r>
              <a:rPr kumimoji="1" lang="en-US" altLang="zh-TW" baseline="0" dirty="0" smtClean="0"/>
              <a:t> , we guess the user of </a:t>
            </a:r>
            <a:r>
              <a:rPr kumimoji="1" lang="en-US" altLang="zh-TW" baseline="0" dirty="0" err="1" smtClean="0"/>
              <a:t>yummly</a:t>
            </a:r>
            <a:r>
              <a:rPr kumimoji="1" lang="en-US" altLang="zh-TW" baseline="0" dirty="0" smtClean="0"/>
              <a:t> maybe western people. if using other website based on </a:t>
            </a:r>
            <a:r>
              <a:rPr kumimoji="1" lang="en-US" altLang="zh-TW" baseline="0" dirty="0" err="1" smtClean="0"/>
              <a:t>asian</a:t>
            </a:r>
            <a:r>
              <a:rPr kumimoji="1" lang="en-US" altLang="zh-TW" baseline="0" dirty="0" smtClean="0"/>
              <a:t>, maybe there has different results on amount of recipe by different cuisine.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700E09-42B1-6A41-A0B6-03B1C2CCEF14}" type="slidenum">
              <a:rPr kumimoji="1" lang="ko-KR" altLang="en-US" smtClean="0"/>
              <a:pPr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725534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 smtClean="0"/>
              <a:t>允許太多</a:t>
            </a:r>
            <a:r>
              <a:rPr kumimoji="1" lang="en-US" altLang="zh-TW" dirty="0" smtClean="0"/>
              <a:t>special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case</a:t>
            </a:r>
            <a:r>
              <a:rPr kumimoji="1" lang="zh-TW" altLang="en-US" dirty="0" smtClean="0"/>
              <a:t> （</a:t>
            </a:r>
            <a:r>
              <a:rPr kumimoji="1" lang="en-US" altLang="zh-TW" dirty="0" smtClean="0"/>
              <a:t>ex.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Brand</a:t>
            </a:r>
            <a:r>
              <a:rPr kumimoji="1" lang="en-US" altLang="zh-TW" baseline="0" dirty="0" smtClean="0"/>
              <a:t> name, states ;grinded </a:t>
            </a:r>
            <a:r>
              <a:rPr kumimoji="1" lang="en-US" altLang="zh-TW" baseline="0" dirty="0" err="1" smtClean="0"/>
              <a:t>etc</a:t>
            </a:r>
            <a:r>
              <a:rPr kumimoji="1" lang="zh-TW" altLang="en-US" dirty="0" smtClean="0"/>
              <a:t>）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en-US" altLang="ko-KR" dirty="0" smtClean="0"/>
              <a:t>Italian 43</a:t>
            </a:r>
          </a:p>
          <a:p>
            <a:r>
              <a:rPr kumimoji="1" lang="en-US" altLang="ko-KR" dirty="0" smtClean="0"/>
              <a:t>Mexican 40</a:t>
            </a:r>
          </a:p>
          <a:p>
            <a:r>
              <a:rPr kumimoji="1" lang="en-US" altLang="ko-KR" dirty="0" smtClean="0"/>
              <a:t>Southern us 36</a:t>
            </a:r>
          </a:p>
          <a:p>
            <a:r>
              <a:rPr kumimoji="1" lang="en-US" altLang="ko-KR" dirty="0" smtClean="0"/>
              <a:t>Indian 24.9</a:t>
            </a:r>
          </a:p>
          <a:p>
            <a:r>
              <a:rPr kumimoji="1" lang="en-US" altLang="ko-KR" dirty="0" smtClean="0"/>
              <a:t>Chinese 26.8</a:t>
            </a:r>
          </a:p>
          <a:p>
            <a:r>
              <a:rPr kumimoji="1" lang="en-US" altLang="ko-KR" b="1" dirty="0" smtClean="0"/>
              <a:t>*French</a:t>
            </a:r>
            <a:r>
              <a:rPr kumimoji="1" lang="en-US" altLang="ko-KR" b="1" baseline="0" dirty="0" smtClean="0"/>
              <a:t> 31.4%</a:t>
            </a:r>
          </a:p>
          <a:p>
            <a:r>
              <a:rPr kumimoji="1" lang="en-US" altLang="ko-KR" baseline="0" dirty="0" err="1" smtClean="0"/>
              <a:t>cajun</a:t>
            </a:r>
            <a:r>
              <a:rPr kumimoji="1" lang="en-US" altLang="ko-KR" baseline="0" dirty="0" smtClean="0"/>
              <a:t> 23</a:t>
            </a:r>
          </a:p>
          <a:p>
            <a:r>
              <a:rPr kumimoji="1" lang="en-US" altLang="ko-KR" dirty="0" smtClean="0"/>
              <a:t>Thai 20</a:t>
            </a:r>
          </a:p>
          <a:p>
            <a:r>
              <a:rPr kumimoji="1" lang="en-US" altLang="ko-KR" dirty="0" smtClean="0"/>
              <a:t>Japan</a:t>
            </a:r>
            <a:r>
              <a:rPr kumimoji="1" lang="en-US" altLang="ko-KR" baseline="0" dirty="0" smtClean="0"/>
              <a:t> </a:t>
            </a:r>
            <a:r>
              <a:rPr kumimoji="1" lang="en-US" altLang="ko-KR" dirty="0" smtClean="0"/>
              <a:t>21</a:t>
            </a:r>
          </a:p>
          <a:p>
            <a:r>
              <a:rPr kumimoji="1" lang="en-US" altLang="ko-KR" dirty="0" smtClean="0"/>
              <a:t>Greek</a:t>
            </a:r>
            <a:r>
              <a:rPr kumimoji="1" lang="en-US" altLang="ko-KR" baseline="0" dirty="0" smtClean="0"/>
              <a:t> 17</a:t>
            </a:r>
          </a:p>
          <a:p>
            <a:r>
              <a:rPr kumimoji="1" lang="en-US" altLang="ko-KR" baseline="0" dirty="0" err="1" smtClean="0"/>
              <a:t>spanish</a:t>
            </a:r>
            <a:r>
              <a:rPr kumimoji="1" lang="en-US" altLang="ko-KR" baseline="0" dirty="0" smtClean="0"/>
              <a:t> 18.9</a:t>
            </a:r>
          </a:p>
          <a:p>
            <a:r>
              <a:rPr kumimoji="1" lang="en-US" altLang="ko-KR" baseline="0" dirty="0" smtClean="0"/>
              <a:t>Korean 13</a:t>
            </a:r>
          </a:p>
          <a:p>
            <a:r>
              <a:rPr kumimoji="1" lang="en-US" altLang="ko-KR" baseline="0" dirty="0" smtClean="0"/>
              <a:t>Vietnam 16</a:t>
            </a:r>
          </a:p>
          <a:p>
            <a:r>
              <a:rPr kumimoji="1" lang="en-US" altLang="ko-KR" baseline="0" dirty="0" smtClean="0"/>
              <a:t>Moroccan 14</a:t>
            </a:r>
          </a:p>
          <a:p>
            <a:r>
              <a:rPr kumimoji="1" lang="en-US" altLang="ko-KR" baseline="0" dirty="0" smtClean="0"/>
              <a:t>British 17</a:t>
            </a:r>
          </a:p>
          <a:p>
            <a:r>
              <a:rPr kumimoji="1" lang="en-US" altLang="ko-KR" dirty="0" err="1" smtClean="0"/>
              <a:t>Fillipino</a:t>
            </a:r>
            <a:r>
              <a:rPr kumimoji="1" lang="en-US" altLang="ko-KR" dirty="0" smtClean="0"/>
              <a:t> 14</a:t>
            </a:r>
          </a:p>
          <a:p>
            <a:r>
              <a:rPr kumimoji="1" lang="en-US" altLang="ko-KR" b="0" dirty="0" smtClean="0"/>
              <a:t>Irish 15</a:t>
            </a:r>
          </a:p>
          <a:p>
            <a:r>
              <a:rPr kumimoji="1" lang="en-US" altLang="ko-KR" dirty="0" smtClean="0"/>
              <a:t>Jamaican</a:t>
            </a:r>
            <a:r>
              <a:rPr kumimoji="1" lang="en-US" altLang="ko-KR" baseline="0" dirty="0" smtClean="0"/>
              <a:t> 13</a:t>
            </a:r>
          </a:p>
          <a:p>
            <a:r>
              <a:rPr kumimoji="1" lang="en-US" altLang="ko-KR" baseline="0" dirty="0" smtClean="0"/>
              <a:t>Russian 13</a:t>
            </a:r>
          </a:p>
          <a:p>
            <a:r>
              <a:rPr kumimoji="1" lang="en-US" altLang="ko-KR" baseline="0" dirty="0" smtClean="0"/>
              <a:t>Brazilian 12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700E09-42B1-6A41-A0B6-03B1C2CCEF14}" type="slidenum">
              <a:rPr kumimoji="1" lang="ko-KR" altLang="en-US" smtClean="0"/>
              <a:pPr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31829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dirty="0" smtClean="0"/>
              <a:t>發現允許太多</a:t>
            </a:r>
            <a:r>
              <a:rPr kumimoji="1" lang="en-US" altLang="zh-TW" dirty="0" smtClean="0"/>
              <a:t>special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case</a:t>
            </a:r>
            <a:r>
              <a:rPr kumimoji="1" lang="zh-TW" altLang="en-US" dirty="0" smtClean="0"/>
              <a:t> （</a:t>
            </a:r>
            <a:r>
              <a:rPr kumimoji="1" lang="en-US" altLang="zh-TW" dirty="0" smtClean="0"/>
              <a:t>ex.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Brand</a:t>
            </a:r>
            <a:r>
              <a:rPr kumimoji="1" lang="en-US" altLang="zh-TW" baseline="0" dirty="0" smtClean="0"/>
              <a:t> name, states ;grinded </a:t>
            </a:r>
            <a:r>
              <a:rPr kumimoji="1" lang="en-US" altLang="zh-TW" baseline="0" dirty="0" err="1" smtClean="0"/>
              <a:t>etc</a:t>
            </a:r>
            <a:r>
              <a:rPr kumimoji="1" lang="zh-TW" altLang="en-US" dirty="0" smtClean="0"/>
              <a:t>）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en-US" altLang="ko-KR" dirty="0" smtClean="0"/>
              <a:t>Boiled, shredded,</a:t>
            </a:r>
            <a:r>
              <a:rPr kumimoji="1" lang="en-US" altLang="ko-KR" baseline="0" dirty="0" smtClean="0"/>
              <a:t> chopped</a:t>
            </a:r>
          </a:p>
          <a:p>
            <a:r>
              <a:rPr kumimoji="1" lang="en-US" altLang="ko-KR" baseline="0" dirty="0" smtClean="0"/>
              <a:t>High- , low-, </a:t>
            </a:r>
            <a:r>
              <a:rPr kumimoji="1" lang="en-US" altLang="ko-KR" dirty="0" smtClean="0"/>
              <a:t>%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700E09-42B1-6A41-A0B6-03B1C2CCEF14}" type="slidenum">
              <a:rPr kumimoji="1" lang="ko-KR" altLang="en-US" smtClean="0"/>
              <a:pPr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45130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700E09-42B1-6A41-A0B6-03B1C2CCEF14}" type="slidenum">
              <a:rPr kumimoji="1" lang="ko-KR" altLang="en-US" smtClean="0"/>
              <a:pPr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07200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US" altLang="ko-K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en.wikipedia.org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/wiki/Skewness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700E09-42B1-6A41-A0B6-03B1C2CCEF14}" type="slidenum">
              <a:rPr kumimoji="1" lang="ko-KR" altLang="en-US" smtClean="0"/>
              <a:pPr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0547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레시피별 재료갯수</a:t>
            </a:r>
            <a:endParaRPr lang="en-US" altLang="ko-K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計算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 20 ingredients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在每個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cuisine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中的佔比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(%)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，若在每種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cuisine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中佔比差不多，則可視為非重要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而排除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(to remove non-importance ingredient )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700E09-42B1-6A41-A0B6-03B1C2CCEF14}" type="slidenum">
              <a:rPr kumimoji="1" lang="ko-KR" altLang="en-US" smtClean="0"/>
              <a:pPr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321543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Italian 43</a:t>
            </a:r>
          </a:p>
          <a:p>
            <a:r>
              <a:rPr kumimoji="1" lang="en-US" altLang="ko-KR" dirty="0" smtClean="0"/>
              <a:t>Mexican 40</a:t>
            </a:r>
          </a:p>
          <a:p>
            <a:r>
              <a:rPr kumimoji="1" lang="en-US" altLang="ko-KR" dirty="0" smtClean="0"/>
              <a:t>Southern us 36</a:t>
            </a:r>
          </a:p>
          <a:p>
            <a:r>
              <a:rPr kumimoji="1" lang="en-US" altLang="ko-KR" dirty="0" smtClean="0"/>
              <a:t>Indian 24.9</a:t>
            </a:r>
          </a:p>
          <a:p>
            <a:r>
              <a:rPr kumimoji="1" lang="en-US" altLang="ko-KR" dirty="0" smtClean="0"/>
              <a:t>Chinese 26.8</a:t>
            </a:r>
          </a:p>
          <a:p>
            <a:r>
              <a:rPr kumimoji="1" lang="en-US" altLang="ko-KR" b="1" dirty="0" smtClean="0"/>
              <a:t>*French</a:t>
            </a:r>
            <a:r>
              <a:rPr kumimoji="1" lang="en-US" altLang="ko-KR" b="1" baseline="0" dirty="0" smtClean="0"/>
              <a:t> 31.4%</a:t>
            </a:r>
          </a:p>
          <a:p>
            <a:r>
              <a:rPr kumimoji="1" lang="en-US" altLang="ko-KR" baseline="0" dirty="0" err="1" smtClean="0"/>
              <a:t>cajun</a:t>
            </a:r>
            <a:r>
              <a:rPr kumimoji="1" lang="en-US" altLang="ko-KR" baseline="0" dirty="0" smtClean="0"/>
              <a:t> 23</a:t>
            </a:r>
          </a:p>
          <a:p>
            <a:r>
              <a:rPr kumimoji="1" lang="en-US" altLang="ko-KR" dirty="0" smtClean="0"/>
              <a:t>Thai 20</a:t>
            </a:r>
          </a:p>
          <a:p>
            <a:r>
              <a:rPr kumimoji="1" lang="en-US" altLang="ko-KR" dirty="0" smtClean="0"/>
              <a:t>Japan</a:t>
            </a:r>
            <a:r>
              <a:rPr kumimoji="1" lang="en-US" altLang="ko-KR" baseline="0" dirty="0" smtClean="0"/>
              <a:t> </a:t>
            </a:r>
            <a:r>
              <a:rPr kumimoji="1" lang="en-US" altLang="ko-KR" dirty="0" smtClean="0"/>
              <a:t>21</a:t>
            </a:r>
          </a:p>
          <a:p>
            <a:r>
              <a:rPr kumimoji="1" lang="en-US" altLang="ko-KR" dirty="0" smtClean="0"/>
              <a:t>Greek</a:t>
            </a:r>
            <a:r>
              <a:rPr kumimoji="1" lang="en-US" altLang="ko-KR" baseline="0" dirty="0" smtClean="0"/>
              <a:t> 17</a:t>
            </a:r>
          </a:p>
          <a:p>
            <a:r>
              <a:rPr kumimoji="1" lang="en-US" altLang="ko-KR" baseline="0" dirty="0" err="1" smtClean="0"/>
              <a:t>spanish</a:t>
            </a:r>
            <a:r>
              <a:rPr kumimoji="1" lang="en-US" altLang="ko-KR" baseline="0" dirty="0" smtClean="0"/>
              <a:t> 18.9</a:t>
            </a:r>
          </a:p>
          <a:p>
            <a:r>
              <a:rPr kumimoji="1" lang="en-US" altLang="ko-KR" baseline="0" dirty="0" smtClean="0"/>
              <a:t>Korean 13</a:t>
            </a:r>
          </a:p>
          <a:p>
            <a:r>
              <a:rPr kumimoji="1" lang="en-US" altLang="ko-KR" baseline="0" dirty="0" smtClean="0"/>
              <a:t>Vietnam 16</a:t>
            </a:r>
          </a:p>
          <a:p>
            <a:r>
              <a:rPr kumimoji="1" lang="en-US" altLang="ko-KR" baseline="0" dirty="0" smtClean="0"/>
              <a:t>Moroccan 14</a:t>
            </a:r>
          </a:p>
          <a:p>
            <a:r>
              <a:rPr kumimoji="1" lang="en-US" altLang="ko-KR" baseline="0" dirty="0" smtClean="0"/>
              <a:t>British 17</a:t>
            </a:r>
          </a:p>
          <a:p>
            <a:r>
              <a:rPr kumimoji="1" lang="en-US" altLang="ko-KR" dirty="0" err="1" smtClean="0"/>
              <a:t>Fillipino</a:t>
            </a:r>
            <a:r>
              <a:rPr kumimoji="1" lang="en-US" altLang="ko-KR" dirty="0" smtClean="0"/>
              <a:t> 14</a:t>
            </a:r>
          </a:p>
          <a:p>
            <a:r>
              <a:rPr kumimoji="1" lang="en-US" altLang="ko-KR" b="0" dirty="0" smtClean="0"/>
              <a:t>Irish 15</a:t>
            </a:r>
          </a:p>
          <a:p>
            <a:r>
              <a:rPr kumimoji="1" lang="en-US" altLang="ko-KR" dirty="0" smtClean="0"/>
              <a:t>Jamaican</a:t>
            </a:r>
            <a:r>
              <a:rPr kumimoji="1" lang="en-US" altLang="ko-KR" baseline="0" dirty="0" smtClean="0"/>
              <a:t> 13</a:t>
            </a:r>
          </a:p>
          <a:p>
            <a:r>
              <a:rPr kumimoji="1" lang="en-US" altLang="ko-KR" baseline="0" dirty="0" smtClean="0"/>
              <a:t>Russian 13</a:t>
            </a:r>
          </a:p>
          <a:p>
            <a:r>
              <a:rPr kumimoji="1" lang="en-US" altLang="ko-KR" baseline="0" dirty="0" smtClean="0"/>
              <a:t>Brazilian 12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700E09-42B1-6A41-A0B6-03B1C2CCEF14}" type="slidenum">
              <a:rPr kumimoji="1" lang="ko-KR" altLang="en-US" smtClean="0"/>
              <a:pPr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3102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A divided</a:t>
            </a:r>
            <a:r>
              <a:rPr kumimoji="1" lang="en-US" altLang="ko-KR" baseline="0" dirty="0" smtClean="0"/>
              <a:t> by B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700E09-42B1-6A41-A0B6-03B1C2CCEF14}" type="slidenum">
              <a:rPr kumimoji="1" lang="ko-KR" altLang="en-US" smtClean="0"/>
              <a:pPr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65335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166C9-6991-7D4C-916E-E64B8C58CA88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14528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81E29-5AE8-6D44-B73C-042258E49956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95207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ABDB7-AA9C-D145-B537-E4DDB0319012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6173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1616-BB4F-944A-AEF4-425B5C62FE96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289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53F6-3423-704B-98F9-AC1FFFAF18BD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5513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E612B-1EFD-154F-A252-068768D9D2FB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04631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075BB-8A5D-BD42-869A-8D6D42CD3DD0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99572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5DBC9-7443-7849-AC27-630EF93E7B28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1619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EE1D2-95D1-694D-AF06-520593A70ACC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45448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B1F09-E67F-014B-8356-E69ED44B2163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97658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20C0-8227-CE46-A722-A1518453E94B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67692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A2F89-FFF4-6342-9E80-64215F3D88DA}" type="datetime1">
              <a:rPr kumimoji="1" lang="ko-KR" altLang="en-US" smtClean="0"/>
              <a:pPr/>
              <a:t>2019-01-15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07BD0-1B49-504B-B8C0-FC39135F4692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373431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1071-DataScience/finalproject-106753015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" t="-1" r="18483" b="73"/>
          <a:stretch/>
        </p:blipFill>
        <p:spPr>
          <a:xfrm>
            <a:off x="-1970136" y="-679124"/>
            <a:ext cx="9938479" cy="90154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0703" y="247135"/>
            <a:ext cx="4079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1071 Data Science Practice _ Final Project</a:t>
            </a:r>
            <a:endParaRPr kumimoji="1" lang="ko-KR" alt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67190" y="895002"/>
            <a:ext cx="9144000" cy="2387600"/>
          </a:xfrm>
          <a:noFill/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/>
            <a:r>
              <a:rPr kumimoji="1" lang="en-US" altLang="zh-TW" sz="8000" b="1" dirty="0" err="1" smtClean="0">
                <a:ln w="22225">
                  <a:noFill/>
                  <a:prstDash val="solid"/>
                </a:ln>
                <a:solidFill>
                  <a:sysClr val="windowText" lastClr="000000"/>
                </a:solidFill>
                <a:latin typeface="Myanmar MN" charset="0"/>
                <a:ea typeface="Myanmar MN" charset="0"/>
                <a:cs typeface="Myanmar MN" charset="0"/>
              </a:rPr>
              <a:t>Enaak</a:t>
            </a:r>
            <a:r>
              <a:rPr kumimoji="1" lang="en-US" altLang="zh-TW" sz="8000" b="1" dirty="0" smtClean="0">
                <a:ln/>
                <a:solidFill>
                  <a:sysClr val="windowText" lastClr="000000"/>
                </a:solidFill>
                <a:latin typeface="Myanmar MN" charset="0"/>
                <a:ea typeface="Myanmar MN" charset="0"/>
                <a:cs typeface="Myanmar MN" charset="0"/>
              </a:rPr>
              <a:t>!</a:t>
            </a:r>
            <a:r>
              <a:rPr kumimoji="1" lang="en-US" altLang="ko-KR" sz="7200" b="1" dirty="0" smtClean="0">
                <a:ln/>
                <a:solidFill>
                  <a:sysClr val="windowText" lastClr="000000"/>
                </a:solidFill>
                <a:latin typeface="Myanmar MN" charset="0"/>
                <a:ea typeface="Myanmar MN" charset="0"/>
                <a:cs typeface="Myanmar MN" charset="0"/>
              </a:rPr>
              <a:t/>
            </a:r>
            <a:br>
              <a:rPr kumimoji="1" lang="en-US" altLang="ko-KR" sz="7200" b="1" dirty="0" smtClean="0">
                <a:ln/>
                <a:solidFill>
                  <a:sysClr val="windowText" lastClr="000000"/>
                </a:solidFill>
                <a:latin typeface="Myanmar MN" charset="0"/>
                <a:ea typeface="Myanmar MN" charset="0"/>
                <a:cs typeface="Myanmar MN" charset="0"/>
              </a:rPr>
            </a:br>
            <a:r>
              <a:rPr kumimoji="1" lang="en-US" altLang="zh-TW" sz="4000" b="1" dirty="0">
                <a:ln/>
                <a:solidFill>
                  <a:sysClr val="windowText" lastClr="000000"/>
                </a:solidFill>
                <a:latin typeface="Myanmar MN" charset="0"/>
                <a:ea typeface="Myanmar MN" charset="0"/>
                <a:cs typeface="Myanmar MN" charset="0"/>
              </a:rPr>
              <a:t>C</a:t>
            </a:r>
            <a:r>
              <a:rPr kumimoji="1" lang="en-US" altLang="ko-KR" sz="4000" b="1" dirty="0" smtClean="0">
                <a:ln/>
                <a:solidFill>
                  <a:sysClr val="windowText" lastClr="000000"/>
                </a:solidFill>
                <a:latin typeface="Myanmar MN" charset="0"/>
                <a:ea typeface="Myanmar MN" charset="0"/>
                <a:cs typeface="Myanmar MN" charset="0"/>
              </a:rPr>
              <a:t>uisine</a:t>
            </a:r>
            <a:r>
              <a:rPr kumimoji="1" lang="en-US" altLang="ko-KR" sz="3200" b="1" dirty="0" smtClean="0">
                <a:ln/>
                <a:solidFill>
                  <a:sysClr val="windowText" lastClr="000000"/>
                </a:solidFill>
                <a:latin typeface="Myanmar MN" charset="0"/>
                <a:ea typeface="Myanmar MN" charset="0"/>
                <a:cs typeface="Myanmar MN" charset="0"/>
              </a:rPr>
              <a:t> </a:t>
            </a:r>
            <a:br>
              <a:rPr kumimoji="1" lang="en-US" altLang="ko-KR" sz="3200" b="1" dirty="0" smtClean="0">
                <a:ln/>
                <a:solidFill>
                  <a:sysClr val="windowText" lastClr="000000"/>
                </a:solidFill>
                <a:latin typeface="Myanmar MN" charset="0"/>
                <a:ea typeface="Myanmar MN" charset="0"/>
                <a:cs typeface="Myanmar MN" charset="0"/>
              </a:rPr>
            </a:br>
            <a:r>
              <a:rPr kumimoji="1" lang="en-US" altLang="ko-KR" sz="3200" b="1" dirty="0" smtClean="0">
                <a:ln/>
                <a:solidFill>
                  <a:sysClr val="windowText" lastClr="000000"/>
                </a:solidFill>
                <a:latin typeface="Myanmar MN" charset="0"/>
                <a:ea typeface="Myanmar MN" charset="0"/>
                <a:cs typeface="Myanmar MN" charset="0"/>
              </a:rPr>
              <a:t>Prediction</a:t>
            </a:r>
            <a:endParaRPr kumimoji="1" lang="ko-KR" altLang="en-US" sz="3600" b="1" dirty="0">
              <a:ln/>
              <a:solidFill>
                <a:sysClr val="windowText" lastClr="000000"/>
              </a:solidFill>
              <a:latin typeface="Myanmar MN" charset="0"/>
              <a:ea typeface="Myanmar MN" charset="0"/>
              <a:cs typeface="Myanmar MN" charset="0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8524068" y="4479010"/>
            <a:ext cx="3140628" cy="1657052"/>
          </a:xfrm>
        </p:spPr>
        <p:txBody>
          <a:bodyPr>
            <a:normAutofit/>
          </a:bodyPr>
          <a:lstStyle/>
          <a:p>
            <a:pPr algn="r"/>
            <a:endParaRPr kumimoji="1" lang="en-US" altLang="ko-KR" sz="2000" dirty="0" smtClean="0">
              <a:ln w="22225">
                <a:noFill/>
                <a:prstDash val="solid"/>
              </a:ln>
              <a:latin typeface="PingFang TC" charset="-120"/>
              <a:ea typeface="PingFang TC" charset="-120"/>
              <a:cs typeface="PingFang TC" charset="-120"/>
            </a:endParaRPr>
          </a:p>
          <a:p>
            <a:pPr algn="r"/>
            <a:r>
              <a:rPr kumimoji="1" lang="en-US" altLang="ko-KR" sz="2000" dirty="0" smtClean="0">
                <a:ln w="22225">
                  <a:noFill/>
                  <a:prstDash val="solid"/>
                </a:ln>
                <a:latin typeface="PingFang TC" charset="-120"/>
                <a:ea typeface="PingFang TC" charset="-120"/>
                <a:cs typeface="PingFang TC" charset="-120"/>
              </a:rPr>
              <a:t>106753015 </a:t>
            </a:r>
            <a:r>
              <a:rPr kumimoji="1" lang="zh-TW" altLang="en-US" sz="2000" dirty="0" smtClean="0">
                <a:ln w="22225">
                  <a:noFill/>
                  <a:prstDash val="solid"/>
                </a:ln>
                <a:latin typeface="PingFang TC" charset="-120"/>
                <a:ea typeface="PingFang TC" charset="-120"/>
                <a:cs typeface="PingFang TC" charset="-120"/>
              </a:rPr>
              <a:t>吳明倫</a:t>
            </a:r>
            <a:endParaRPr kumimoji="1" lang="en-US" altLang="zh-TW" sz="2000" dirty="0">
              <a:ln w="22225">
                <a:noFill/>
                <a:prstDash val="solid"/>
              </a:ln>
              <a:latin typeface="PingFang TC" charset="-120"/>
              <a:ea typeface="PingFang TC" charset="-120"/>
              <a:cs typeface="PingFang TC" charset="-120"/>
            </a:endParaRPr>
          </a:p>
          <a:p>
            <a:pPr algn="r"/>
            <a:r>
              <a:rPr kumimoji="1" lang="en-US" altLang="ko-KR" sz="2000" dirty="0" smtClean="0">
                <a:ln w="22225">
                  <a:noFill/>
                  <a:prstDash val="solid"/>
                </a:ln>
                <a:latin typeface="PingFang TC" charset="-120"/>
                <a:ea typeface="PingFang TC" charset="-120"/>
                <a:cs typeface="PingFang TC" charset="-120"/>
              </a:rPr>
              <a:t>106753040</a:t>
            </a:r>
            <a:r>
              <a:rPr kumimoji="1" lang="zh-TW" altLang="en-US" sz="2000" dirty="0" smtClean="0">
                <a:ln w="22225">
                  <a:noFill/>
                  <a:prstDash val="solid"/>
                </a:ln>
                <a:latin typeface="PingFang TC" charset="-120"/>
                <a:ea typeface="PingFang TC" charset="-120"/>
                <a:cs typeface="PingFang TC" charset="-120"/>
              </a:rPr>
              <a:t> 柳桓任</a:t>
            </a:r>
            <a:endParaRPr kumimoji="1" lang="ko-KR" altLang="en-US" sz="2000" dirty="0">
              <a:ln w="22225">
                <a:noFill/>
                <a:prstDash val="solid"/>
              </a:ln>
              <a:latin typeface="PingFang TC" charset="-120"/>
              <a:ea typeface="PingFang TC" charset="-120"/>
              <a:cs typeface="PingFang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957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Selecting Algorithm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10</a:t>
            </a:fld>
            <a:endParaRPr kumimoji="1"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1848294"/>
            <a:ext cx="853888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Naïve Bayes</a:t>
            </a: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Early try : 0.12</a:t>
            </a:r>
          </a:p>
          <a:p>
            <a:pPr lvl="2"/>
            <a:r>
              <a:rPr kumimoji="1" lang="en-US" altLang="ko-KR" sz="1800" dirty="0" smtClean="0">
                <a:latin typeface="Calibri" charset="0"/>
                <a:ea typeface="Calibri" charset="0"/>
                <a:cs typeface="Calibri" charset="0"/>
              </a:rPr>
              <a:t>Lowercase, erase”,”</a:t>
            </a:r>
          </a:p>
          <a:p>
            <a:pPr lvl="2"/>
            <a:r>
              <a:rPr kumimoji="1" lang="en-US" altLang="ko-KR" sz="1800" dirty="0" smtClean="0">
                <a:latin typeface="Calibri" charset="0"/>
                <a:ea typeface="Calibri" charset="0"/>
                <a:cs typeface="Calibri" charset="0"/>
              </a:rPr>
              <a:t>The number of ingredients : 6000</a:t>
            </a: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After data preprocessing : 0.68</a:t>
            </a:r>
          </a:p>
          <a:p>
            <a:pPr lvl="2"/>
            <a:r>
              <a:rPr kumimoji="1" lang="en-US" altLang="ko-KR" sz="1800" dirty="0">
                <a:latin typeface="Calibri" charset="0"/>
                <a:ea typeface="Calibri" charset="0"/>
                <a:cs typeface="Calibri" charset="0"/>
              </a:rPr>
              <a:t>D</a:t>
            </a:r>
            <a:r>
              <a:rPr kumimoji="1" lang="en-US" altLang="ko-KR" sz="1800" dirty="0" smtClean="0">
                <a:latin typeface="Calibri" charset="0"/>
                <a:ea typeface="Calibri" charset="0"/>
                <a:cs typeface="Calibri" charset="0"/>
              </a:rPr>
              <a:t>ata cleaning, distribution of ingredient in a recipe</a:t>
            </a:r>
          </a:p>
          <a:p>
            <a:pPr lvl="2"/>
            <a:r>
              <a:rPr kumimoji="1" lang="en-US" altLang="ko-KR" sz="1800" dirty="0" smtClean="0">
                <a:latin typeface="Calibri" charset="0"/>
                <a:ea typeface="Calibri" charset="0"/>
                <a:cs typeface="Calibri" charset="0"/>
              </a:rPr>
              <a:t>Compared with others, decision tree 0.20 </a:t>
            </a:r>
            <a:r>
              <a:rPr kumimoji="1" lang="en-US" altLang="ko-KR" sz="1800" dirty="0" err="1" smtClean="0">
                <a:latin typeface="Calibri" charset="0"/>
                <a:ea typeface="Calibri" charset="0"/>
                <a:cs typeface="Calibri" charset="0"/>
              </a:rPr>
              <a:t>svm</a:t>
            </a:r>
            <a:r>
              <a:rPr kumimoji="1" lang="en-US" altLang="ko-KR" sz="1800" dirty="0" smtClean="0">
                <a:latin typeface="Calibri" charset="0"/>
                <a:ea typeface="Calibri" charset="0"/>
                <a:cs typeface="Calibri" charset="0"/>
              </a:rPr>
              <a:t> 0.37 random forest 0.5x</a:t>
            </a:r>
            <a:endParaRPr kumimoji="1" lang="en-US" altLang="ko-KR" sz="1800" dirty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After tuning : 0.73</a:t>
            </a:r>
          </a:p>
          <a:p>
            <a:pPr lvl="2"/>
            <a:r>
              <a:rPr kumimoji="1" lang="en-US" altLang="ko-KR" sz="1800" dirty="0">
                <a:latin typeface="Calibri" charset="0"/>
                <a:ea typeface="Calibri" charset="0"/>
                <a:cs typeface="Calibri" charset="0"/>
              </a:rPr>
              <a:t>The number of ingredients : </a:t>
            </a:r>
            <a:r>
              <a:rPr kumimoji="1" lang="en-US" altLang="ko-KR" sz="1800" dirty="0" smtClean="0">
                <a:latin typeface="Calibri" charset="0"/>
                <a:ea typeface="Calibri" charset="0"/>
                <a:cs typeface="Calibri" charset="0"/>
              </a:rPr>
              <a:t>2000</a:t>
            </a:r>
          </a:p>
          <a:p>
            <a:pPr lvl="2"/>
            <a:endParaRPr kumimoji="1" lang="en-US" altLang="ko-KR" sz="1800" dirty="0"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We can see the power of data preprocessing </a:t>
            </a:r>
            <a:endParaRPr kumimoji="1" lang="en-US" altLang="ko-KR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33396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자기 디스크 59"/>
          <p:cNvSpPr/>
          <p:nvPr/>
        </p:nvSpPr>
        <p:spPr>
          <a:xfrm>
            <a:off x="9123184" y="1416124"/>
            <a:ext cx="1033000" cy="748476"/>
          </a:xfrm>
          <a:prstGeom prst="flowChartMagneticDisk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Model flow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11</a:t>
            </a:fld>
            <a:endParaRPr kumimoji="1"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3295819" y="2279279"/>
            <a:ext cx="2208653" cy="82045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446443" y="2325348"/>
            <a:ext cx="1908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Data preprocessing</a:t>
            </a:r>
            <a:endParaRPr kumimoji="1" lang="ko-KR" altLang="en-US" sz="2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940438" y="1650448"/>
            <a:ext cx="1398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test</a:t>
            </a:r>
            <a:endParaRPr kumimoji="1" lang="ko-KR" altLang="en-US" sz="2000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940438" y="2249374"/>
            <a:ext cx="1398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Input</a:t>
            </a:r>
            <a:endParaRPr kumimoji="1" lang="ko-KR" altLang="en-US" sz="2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3284990" y="3713096"/>
            <a:ext cx="2195024" cy="165260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3103049" y="3731224"/>
            <a:ext cx="2639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Feature extraction</a:t>
            </a:r>
            <a:endParaRPr kumimoji="1" lang="ko-KR" altLang="en-US" sz="2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3407119" y="4175629"/>
            <a:ext cx="1985686" cy="29450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3368676" y="4112716"/>
            <a:ext cx="21595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Amount in all data</a:t>
            </a:r>
            <a:endParaRPr kumimoji="1" lang="ko-KR" altLang="en-US" sz="2000" dirty="0">
              <a:solidFill>
                <a:schemeClr val="bg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923562" y="5801806"/>
            <a:ext cx="1398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smtClean="0">
                <a:latin typeface="Calibri" charset="0"/>
                <a:ea typeface="Calibri" charset="0"/>
                <a:cs typeface="Calibri" charset="0"/>
              </a:rPr>
              <a:t>output</a:t>
            </a:r>
            <a:endParaRPr kumimoji="1" lang="ko-KR" altLang="en-US" sz="2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모서리가 접힌 도형[F] 35"/>
          <p:cNvSpPr/>
          <p:nvPr/>
        </p:nvSpPr>
        <p:spPr>
          <a:xfrm>
            <a:off x="9019377" y="3423116"/>
            <a:ext cx="1206869" cy="621292"/>
          </a:xfrm>
          <a:prstGeom prst="foldedCorner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8923563" y="3543651"/>
            <a:ext cx="1398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model</a:t>
            </a:r>
            <a:endParaRPr kumimoji="1" lang="ko-KR" altLang="en-US" sz="2000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8" name="오른쪽 화살표[R] 37"/>
          <p:cNvSpPr/>
          <p:nvPr/>
        </p:nvSpPr>
        <p:spPr>
          <a:xfrm>
            <a:off x="2626032" y="2543717"/>
            <a:ext cx="430306" cy="34065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3403462" y="4555514"/>
            <a:ext cx="1989342" cy="35025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3427150" y="4989188"/>
            <a:ext cx="1965653" cy="31480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3387651" y="4534055"/>
            <a:ext cx="2208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smtClean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Amount in </a:t>
            </a:r>
            <a:r>
              <a:rPr kumimoji="1" lang="en-US" altLang="ko-KR" sz="2000" dirty="0" smtClean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 recipe</a:t>
            </a:r>
            <a:endParaRPr kumimoji="1" lang="ko-KR" altLang="en-US" sz="2000" dirty="0">
              <a:solidFill>
                <a:schemeClr val="bg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3" name="자기 디스크 42"/>
          <p:cNvSpPr/>
          <p:nvPr/>
        </p:nvSpPr>
        <p:spPr>
          <a:xfrm>
            <a:off x="1204981" y="2393456"/>
            <a:ext cx="1033000" cy="748476"/>
          </a:xfrm>
          <a:prstGeom prst="flowChartMagneticDisk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1204981" y="2645003"/>
            <a:ext cx="1033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train</a:t>
            </a:r>
            <a:endParaRPr kumimoji="1" lang="ko-KR" altLang="en-US" sz="2000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410176" y="4934165"/>
            <a:ext cx="2069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entropy</a:t>
            </a:r>
            <a:endParaRPr kumimoji="1" lang="ko-KR" altLang="en-US" sz="2000" dirty="0">
              <a:solidFill>
                <a:schemeClr val="bg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7" name="오른쪽 화살표[R] 46"/>
          <p:cNvSpPr/>
          <p:nvPr/>
        </p:nvSpPr>
        <p:spPr>
          <a:xfrm>
            <a:off x="5652985" y="4194626"/>
            <a:ext cx="237396" cy="590264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1" name="모서리가 둥근 직사각형 50"/>
          <p:cNvSpPr/>
          <p:nvPr/>
        </p:nvSpPr>
        <p:spPr>
          <a:xfrm>
            <a:off x="6024886" y="2279279"/>
            <a:ext cx="1942517" cy="308642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4" name="TextBox 53"/>
          <p:cNvSpPr txBox="1"/>
          <p:nvPr/>
        </p:nvSpPr>
        <p:spPr>
          <a:xfrm>
            <a:off x="5699854" y="2466242"/>
            <a:ext cx="2639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Cross validation</a:t>
            </a:r>
            <a:endParaRPr kumimoji="1" lang="ko-KR" altLang="en-US" sz="2000" dirty="0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6229857" y="3303484"/>
            <a:ext cx="1552512" cy="513485"/>
            <a:chOff x="3558993" y="3869279"/>
            <a:chExt cx="1676395" cy="582706"/>
          </a:xfrm>
        </p:grpSpPr>
        <p:sp>
          <p:nvSpPr>
            <p:cNvPr id="18" name="모서리가 둥근 직사각형 17"/>
            <p:cNvSpPr/>
            <p:nvPr/>
          </p:nvSpPr>
          <p:spPr>
            <a:xfrm>
              <a:off x="3558993" y="3869279"/>
              <a:ext cx="1676395" cy="582706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693455" y="3962230"/>
              <a:ext cx="1398495" cy="375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2000" dirty="0" smtClean="0">
                  <a:solidFill>
                    <a:schemeClr val="bg1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10 fold</a:t>
              </a:r>
              <a:endParaRPr kumimoji="1" lang="ko-KR" altLang="en-US" sz="20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55" name="오른쪽 화살표[R] 54"/>
          <p:cNvSpPr/>
          <p:nvPr/>
        </p:nvSpPr>
        <p:spPr>
          <a:xfrm>
            <a:off x="8230330" y="3560227"/>
            <a:ext cx="430306" cy="34065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42" name="그룹 41"/>
          <p:cNvGrpSpPr/>
          <p:nvPr/>
        </p:nvGrpSpPr>
        <p:grpSpPr>
          <a:xfrm>
            <a:off x="6238272" y="4112716"/>
            <a:ext cx="1562613" cy="513485"/>
            <a:chOff x="3558993" y="3869279"/>
            <a:chExt cx="1705793" cy="582706"/>
          </a:xfrm>
        </p:grpSpPr>
        <p:sp>
          <p:nvSpPr>
            <p:cNvPr id="50" name="모서리가 둥근 직사각형 49"/>
            <p:cNvSpPr/>
            <p:nvPr/>
          </p:nvSpPr>
          <p:spPr>
            <a:xfrm>
              <a:off x="3558993" y="3869279"/>
              <a:ext cx="1676395" cy="582706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576023" y="3962230"/>
              <a:ext cx="1688763" cy="4540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2000" dirty="0" smtClean="0">
                  <a:solidFill>
                    <a:schemeClr val="bg1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Naïve Bayes</a:t>
              </a:r>
              <a:endParaRPr kumimoji="1" lang="ko-KR" altLang="en-US" sz="20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56" name="오른쪽 화살표[R] 55"/>
          <p:cNvSpPr/>
          <p:nvPr/>
        </p:nvSpPr>
        <p:spPr>
          <a:xfrm rot="5400000">
            <a:off x="9422895" y="2752330"/>
            <a:ext cx="433578" cy="448548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7" name="오른쪽 화살표[R] 56"/>
          <p:cNvSpPr/>
          <p:nvPr/>
        </p:nvSpPr>
        <p:spPr>
          <a:xfrm rot="5400000">
            <a:off x="9413931" y="4267367"/>
            <a:ext cx="433578" cy="448548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8" name="세로로 말린 두루마리 모양[V] 57"/>
          <p:cNvSpPr/>
          <p:nvPr/>
        </p:nvSpPr>
        <p:spPr>
          <a:xfrm>
            <a:off x="9048015" y="4975754"/>
            <a:ext cx="1165410" cy="820108"/>
          </a:xfrm>
          <a:prstGeom prst="verticalScroll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8931472" y="5222236"/>
            <a:ext cx="1398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result</a:t>
            </a:r>
            <a:endParaRPr kumimoji="1" lang="ko-KR" altLang="en-US" sz="2000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1" name="오른쪽 화살표[R] 60"/>
          <p:cNvSpPr/>
          <p:nvPr/>
        </p:nvSpPr>
        <p:spPr>
          <a:xfrm rot="5400000">
            <a:off x="4212785" y="3226670"/>
            <a:ext cx="329513" cy="43862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50317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sz="8000" dirty="0" smtClean="0">
                <a:latin typeface="Calibri" charset="0"/>
                <a:ea typeface="Calibri" charset="0"/>
                <a:cs typeface="Calibri" charset="0"/>
              </a:rPr>
              <a:t>Output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1"/>
            <a:r>
              <a:rPr kumimoji="1" lang="en-US" altLang="ko-KR" sz="3200" dirty="0" err="1" smtClean="0">
                <a:latin typeface="Calibri" charset="0"/>
                <a:ea typeface="Calibri" charset="0"/>
                <a:cs typeface="Calibri" charset="0"/>
              </a:rPr>
              <a:t>Performace</a:t>
            </a:r>
            <a:r>
              <a:rPr kumimoji="1" lang="en-US" altLang="ko-KR" sz="3200" dirty="0" smtClean="0">
                <a:latin typeface="Calibri" charset="0"/>
                <a:ea typeface="Calibri" charset="0"/>
                <a:cs typeface="Calibri" charset="0"/>
              </a:rPr>
              <a:t> / Challenge</a:t>
            </a:r>
            <a:endParaRPr kumimoji="1" lang="ko-KR" altLang="en-US" sz="3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769956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performance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13</a:t>
            </a:fld>
            <a:endParaRPr kumimoji="1"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1848294"/>
            <a:ext cx="1067248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400" dirty="0" smtClean="0">
                <a:latin typeface="Calibri" charset="0"/>
                <a:ea typeface="Calibri" charset="0"/>
                <a:cs typeface="Calibri" charset="0"/>
              </a:rPr>
              <a:t>Recall</a:t>
            </a:r>
          </a:p>
          <a:p>
            <a:pPr lvl="1"/>
            <a:r>
              <a:rPr lang="zh-TW" altLang="en-US" sz="1800" dirty="0" smtClean="0">
                <a:latin typeface="Calibri" charset="0"/>
                <a:ea typeface="Calibri" charset="0"/>
                <a:cs typeface="Calibri" charset="0"/>
              </a:rPr>
              <a:t>（</a:t>
            </a:r>
            <a:r>
              <a:rPr lang="en-US" altLang="ko-KR" sz="1800" dirty="0" smtClean="0">
                <a:latin typeface="Calibri" charset="0"/>
                <a:ea typeface="Calibri" charset="0"/>
                <a:cs typeface="Calibri" charset="0"/>
              </a:rPr>
              <a:t>cuisine </a:t>
            </a:r>
            <a:r>
              <a:rPr lang="en-US" altLang="ko-KR" sz="1800" dirty="0">
                <a:latin typeface="Calibri" charset="0"/>
                <a:ea typeface="Calibri" charset="0"/>
                <a:cs typeface="Calibri" charset="0"/>
              </a:rPr>
              <a:t>that our model predicts </a:t>
            </a:r>
            <a:r>
              <a:rPr lang="en-US" altLang="ko-KR" sz="1800" dirty="0" smtClean="0">
                <a:latin typeface="Calibri" charset="0"/>
                <a:ea typeface="Calibri" charset="0"/>
                <a:cs typeface="Calibri" charset="0"/>
              </a:rPr>
              <a:t>correctly</a:t>
            </a:r>
            <a:r>
              <a:rPr lang="zh-TW" altLang="en-US" sz="1800" dirty="0" smtClean="0">
                <a:latin typeface="Calibri" charset="0"/>
                <a:ea typeface="Calibri" charset="0"/>
                <a:cs typeface="Calibri" charset="0"/>
              </a:rPr>
              <a:t>）</a:t>
            </a:r>
            <a:r>
              <a:rPr lang="en-US" altLang="ko-KR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800" dirty="0">
                <a:latin typeface="Calibri" charset="0"/>
                <a:ea typeface="Calibri" charset="0"/>
                <a:cs typeface="Calibri" charset="0"/>
              </a:rPr>
              <a:t>/ </a:t>
            </a:r>
            <a:r>
              <a:rPr lang="zh-TW" altLang="en-US" sz="1800" dirty="0" smtClean="0">
                <a:latin typeface="Calibri" charset="0"/>
                <a:ea typeface="Calibri" charset="0"/>
                <a:cs typeface="Calibri" charset="0"/>
              </a:rPr>
              <a:t>（</a:t>
            </a:r>
            <a:r>
              <a:rPr lang="en-US" altLang="ko-KR" sz="1800" dirty="0" smtClean="0">
                <a:latin typeface="Calibri" charset="0"/>
                <a:ea typeface="Calibri" charset="0"/>
                <a:cs typeface="Calibri" charset="0"/>
              </a:rPr>
              <a:t>cuisine </a:t>
            </a:r>
            <a:r>
              <a:rPr lang="en-US" altLang="ko-KR" sz="1800" dirty="0">
                <a:latin typeface="Calibri" charset="0"/>
                <a:ea typeface="Calibri" charset="0"/>
                <a:cs typeface="Calibri" charset="0"/>
              </a:rPr>
              <a:t>that must be predicted </a:t>
            </a:r>
            <a:r>
              <a:rPr lang="en-US" altLang="ko-KR" sz="1800" dirty="0" smtClean="0">
                <a:latin typeface="Calibri" charset="0"/>
                <a:ea typeface="Calibri" charset="0"/>
                <a:cs typeface="Calibri" charset="0"/>
              </a:rPr>
              <a:t>correctly</a:t>
            </a:r>
            <a:r>
              <a:rPr lang="zh-TW" altLang="en-US" sz="1800" dirty="0" smtClean="0">
                <a:latin typeface="Calibri" charset="0"/>
                <a:ea typeface="Calibri" charset="0"/>
                <a:cs typeface="Calibri" charset="0"/>
              </a:rPr>
              <a:t>）</a:t>
            </a:r>
            <a:endParaRPr lang="en-US" altLang="zh-TW" sz="18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zh-TW" sz="2200" dirty="0" smtClean="0">
                <a:latin typeface="Calibri" charset="0"/>
                <a:ea typeface="Calibri" charset="0"/>
                <a:cs typeface="Calibri" charset="0"/>
              </a:rPr>
              <a:t>Result</a:t>
            </a:r>
            <a:endParaRPr lang="en-US" altLang="zh-TW" sz="2200" dirty="0">
              <a:latin typeface="Calibri" charset="0"/>
              <a:ea typeface="Calibri" charset="0"/>
              <a:cs typeface="Calibri" charset="0"/>
            </a:endParaRPr>
          </a:p>
          <a:p>
            <a:pPr lvl="1"/>
            <a:endParaRPr kumimoji="1" lang="en-US" altLang="ko-KR" sz="1800" dirty="0" smtClean="0">
              <a:latin typeface="Calibri" charset="0"/>
              <a:ea typeface="Calibri" charset="0"/>
              <a:cs typeface="Calibri" charset="0"/>
            </a:endParaRPr>
          </a:p>
          <a:p>
            <a:pPr lvl="1"/>
            <a:endParaRPr kumimoji="1" lang="en-US" altLang="ko-KR" sz="2000" dirty="0" smtClean="0">
              <a:latin typeface="Calibri" charset="0"/>
              <a:ea typeface="Calibri" charset="0"/>
              <a:cs typeface="Calibri" charset="0"/>
            </a:endParaRPr>
          </a:p>
          <a:p>
            <a:endParaRPr kumimoji="1" lang="ko-KR" alt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22995" t="6005" r="142" b="14279"/>
          <a:stretch/>
        </p:blipFill>
        <p:spPr>
          <a:xfrm>
            <a:off x="2456329" y="2850781"/>
            <a:ext cx="7239213" cy="341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7838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>
                <a:latin typeface="Calibri" charset="0"/>
                <a:ea typeface="Calibri" charset="0"/>
                <a:cs typeface="Calibri" charset="0"/>
              </a:rPr>
              <a:t>C</a:t>
            </a:r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hallenge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14</a:t>
            </a:fld>
            <a:endParaRPr kumimoji="1"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400" dirty="0" smtClean="0">
                <a:latin typeface="Calibri" charset="0"/>
                <a:ea typeface="Calibri" charset="0"/>
                <a:cs typeface="Calibri" charset="0"/>
              </a:rPr>
              <a:t>Can we improve without text mining?</a:t>
            </a:r>
            <a:endParaRPr kumimoji="1" lang="en-US" altLang="ko-KR" sz="2000" dirty="0" smtClean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Entropy</a:t>
            </a:r>
          </a:p>
          <a:p>
            <a:r>
              <a:rPr kumimoji="1" lang="en-US" altLang="ko-KR" sz="2400" dirty="0" smtClean="0">
                <a:latin typeface="Calibri" charset="0"/>
                <a:ea typeface="Calibri" charset="0"/>
                <a:cs typeface="Calibri" charset="0"/>
              </a:rPr>
              <a:t>Bigger dataset</a:t>
            </a:r>
          </a:p>
          <a:p>
            <a:pPr lvl="1"/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It spends much more time </a:t>
            </a:r>
          </a:p>
          <a:p>
            <a:pPr lvl="1"/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It can’t run when we use One hot encoding</a:t>
            </a:r>
          </a:p>
          <a:p>
            <a:r>
              <a:rPr kumimoji="1" lang="en-US" altLang="ko-KR" sz="2400" dirty="0" smtClean="0">
                <a:latin typeface="Calibri" charset="0"/>
                <a:ea typeface="Calibri" charset="0"/>
                <a:cs typeface="Calibri" charset="0"/>
              </a:rPr>
              <a:t>Dataset format</a:t>
            </a:r>
          </a:p>
          <a:p>
            <a:pPr lvl="1"/>
            <a:r>
              <a:rPr kumimoji="1" lang="en-US" altLang="ko-KR" sz="2000" dirty="0" err="1" smtClean="0">
                <a:latin typeface="Calibri" charset="0"/>
                <a:ea typeface="Calibri" charset="0"/>
                <a:cs typeface="Calibri" charset="0"/>
              </a:rPr>
              <a:t>Json</a:t>
            </a:r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 to data</a:t>
            </a:r>
            <a:r>
              <a:rPr kumimoji="1" lang="ko-KR" alt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frame</a:t>
            </a:r>
          </a:p>
          <a:p>
            <a:endParaRPr kumimoji="1" lang="en-US" altLang="ko-KR" sz="20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ko-KR" sz="2000" b="1" dirty="0" smtClean="0">
                <a:latin typeface="Calibri" charset="0"/>
                <a:ea typeface="Calibri" charset="0"/>
                <a:cs typeface="Calibri" charset="0"/>
              </a:rPr>
              <a:t>HUNGRY!!</a:t>
            </a:r>
            <a:endParaRPr kumimoji="1" lang="ko-KR" altLang="en-US" sz="2000" b="1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84397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sz="8000" dirty="0" smtClean="0">
                <a:latin typeface="Calibri" charset="0"/>
                <a:ea typeface="Calibri" charset="0"/>
                <a:cs typeface="Calibri" charset="0"/>
              </a:rPr>
              <a:t>Demo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1"/>
            <a:r>
              <a:rPr kumimoji="1" lang="en-US" altLang="ko-KR" sz="2800" dirty="0" smtClean="0">
                <a:latin typeface="Calibri" charset="0"/>
                <a:ea typeface="Calibri" charset="0"/>
                <a:cs typeface="Calibri" charset="0"/>
              </a:rPr>
              <a:t>Replace our work / Reference </a:t>
            </a:r>
            <a:endParaRPr kumimoji="1"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5950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>
                <a:latin typeface="Calibri" charset="0"/>
                <a:ea typeface="Calibri" charset="0"/>
                <a:cs typeface="Calibri" charset="0"/>
              </a:rPr>
              <a:t>Reproduce </a:t>
            </a:r>
            <a:r>
              <a:rPr kumimoji="1" lang="en-US" altLang="zh-TW" dirty="0" smtClean="0">
                <a:latin typeface="Calibri" charset="0"/>
                <a:ea typeface="Calibri" charset="0"/>
                <a:cs typeface="Calibri" charset="0"/>
              </a:rPr>
              <a:t>our work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16</a:t>
            </a:fld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Calibri" charset="0"/>
                <a:ea typeface="Calibri" charset="0"/>
                <a:cs typeface="Calibri" charset="0"/>
                <a:hlinkClick r:id="rId3"/>
              </a:rPr>
              <a:t>https://</a:t>
            </a:r>
            <a:r>
              <a:rPr lang="en-US" altLang="ko-KR" dirty="0" err="1">
                <a:latin typeface="Calibri" charset="0"/>
                <a:ea typeface="Calibri" charset="0"/>
                <a:cs typeface="Calibri" charset="0"/>
                <a:hlinkClick r:id="rId3"/>
              </a:rPr>
              <a:t>github.com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  <a:hlinkClick r:id="rId3"/>
              </a:rPr>
              <a:t>/1071-DataScience/finalproject-106753015</a:t>
            </a:r>
            <a:endParaRPr lang="en-US" altLang="ko-KR" dirty="0">
              <a:latin typeface="Calibri" charset="0"/>
              <a:ea typeface="Calibri" charset="0"/>
              <a:cs typeface="Calibri" charset="0"/>
            </a:endParaRPr>
          </a:p>
          <a:p>
            <a:endParaRPr lang="en-US" altLang="ko-KR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zh-TW" dirty="0" smtClean="0">
                <a:latin typeface="Calibri" charset="0"/>
                <a:ea typeface="Calibri" charset="0"/>
                <a:cs typeface="Calibri" charset="0"/>
              </a:rPr>
              <a:t>Command line to explore Entropy</a:t>
            </a:r>
            <a:endParaRPr lang="en-US" altLang="ko-KR" dirty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altLang="ko-KR" dirty="0" err="1">
                <a:latin typeface="Calibri" charset="0"/>
                <a:ea typeface="Calibri" charset="0"/>
                <a:cs typeface="Calibri" charset="0"/>
              </a:rPr>
              <a:t>Rscript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 code/</a:t>
            </a:r>
            <a:r>
              <a:rPr lang="en-US" altLang="ko-KR" dirty="0" err="1">
                <a:latin typeface="Calibri" charset="0"/>
                <a:ea typeface="Calibri" charset="0"/>
                <a:cs typeface="Calibri" charset="0"/>
              </a:rPr>
              <a:t>entropy.R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 --train "data/input format/</a:t>
            </a:r>
            <a:r>
              <a:rPr lang="en-US" altLang="ko-KR" dirty="0" err="1">
                <a:latin typeface="Calibri" charset="0"/>
                <a:ea typeface="Calibri" charset="0"/>
                <a:cs typeface="Calibri" charset="0"/>
              </a:rPr>
              <a:t>train.Rdata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" --entropy 3.5 --output data/entropy/drop_e3.5.txt </a:t>
            </a:r>
            <a:endParaRPr lang="en-US" altLang="ko-KR" dirty="0" smtClean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altLang="ko-KR" dirty="0" err="1" smtClean="0">
                <a:latin typeface="Calibri" charset="0"/>
                <a:ea typeface="Calibri" charset="0"/>
                <a:cs typeface="Calibri" charset="0"/>
              </a:rPr>
              <a:t>Rscript</a:t>
            </a:r>
            <a:r>
              <a:rPr lang="en-US" altLang="ko-KR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code/</a:t>
            </a:r>
            <a:r>
              <a:rPr lang="en-US" altLang="ko-KR" dirty="0" err="1">
                <a:latin typeface="Calibri" charset="0"/>
                <a:ea typeface="Calibri" charset="0"/>
                <a:cs typeface="Calibri" charset="0"/>
              </a:rPr>
              <a:t>entropy.R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 --train "data/input format/</a:t>
            </a:r>
            <a:r>
              <a:rPr lang="en-US" altLang="ko-KR" dirty="0" err="1">
                <a:latin typeface="Calibri" charset="0"/>
                <a:ea typeface="Calibri" charset="0"/>
                <a:cs typeface="Calibri" charset="0"/>
              </a:rPr>
              <a:t>train.Rdata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" --entropy 3.8 --output data/entropy/drop_e3.8.txt </a:t>
            </a:r>
            <a:endParaRPr lang="en-US" altLang="ko-KR" dirty="0" smtClean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altLang="ko-KR" dirty="0" err="1" smtClean="0">
                <a:latin typeface="Calibri" charset="0"/>
                <a:ea typeface="Calibri" charset="0"/>
                <a:cs typeface="Calibri" charset="0"/>
              </a:rPr>
              <a:t>Rscript</a:t>
            </a:r>
            <a:r>
              <a:rPr lang="en-US" altLang="ko-KR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code/</a:t>
            </a:r>
            <a:r>
              <a:rPr lang="en-US" altLang="ko-KR" dirty="0" err="1">
                <a:latin typeface="Calibri" charset="0"/>
                <a:ea typeface="Calibri" charset="0"/>
                <a:cs typeface="Calibri" charset="0"/>
              </a:rPr>
              <a:t>entropy.R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 --train "data/input format/</a:t>
            </a:r>
            <a:r>
              <a:rPr lang="en-US" altLang="ko-KR" dirty="0" err="1">
                <a:latin typeface="Calibri" charset="0"/>
                <a:ea typeface="Calibri" charset="0"/>
                <a:cs typeface="Calibri" charset="0"/>
              </a:rPr>
              <a:t>train.Rdata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" --entropy 4.0 --output data/entropy/drop_e4.0.txt </a:t>
            </a:r>
            <a:endParaRPr lang="en-US" altLang="ko-KR" dirty="0" smtClean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altLang="ko-KR" dirty="0" err="1" smtClean="0">
                <a:latin typeface="Calibri" charset="0"/>
                <a:ea typeface="Calibri" charset="0"/>
                <a:cs typeface="Calibri" charset="0"/>
              </a:rPr>
              <a:t>Rscript</a:t>
            </a:r>
            <a:r>
              <a:rPr lang="en-US" altLang="ko-KR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code/</a:t>
            </a:r>
            <a:r>
              <a:rPr lang="en-US" altLang="ko-KR" dirty="0" err="1">
                <a:latin typeface="Calibri" charset="0"/>
                <a:ea typeface="Calibri" charset="0"/>
                <a:cs typeface="Calibri" charset="0"/>
              </a:rPr>
              <a:t>entropy.R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 --train "data/input format/</a:t>
            </a:r>
            <a:r>
              <a:rPr lang="en-US" altLang="ko-KR" dirty="0" err="1">
                <a:latin typeface="Calibri" charset="0"/>
                <a:ea typeface="Calibri" charset="0"/>
                <a:cs typeface="Calibri" charset="0"/>
              </a:rPr>
              <a:t>train.Rdata</a:t>
            </a:r>
            <a:r>
              <a:rPr lang="en-US" altLang="ko-KR" dirty="0">
                <a:latin typeface="Calibri" charset="0"/>
                <a:ea typeface="Calibri" charset="0"/>
                <a:cs typeface="Calibri" charset="0"/>
              </a:rPr>
              <a:t>" --entropy 4.2 --output </a:t>
            </a:r>
            <a:r>
              <a:rPr lang="en-US" altLang="ko-KR" dirty="0" smtClean="0">
                <a:latin typeface="Calibri" charset="0"/>
                <a:ea typeface="Calibri" charset="0"/>
                <a:cs typeface="Calibri" charset="0"/>
              </a:rPr>
              <a:t>data/entropy/drop_e4.2.txt</a:t>
            </a:r>
            <a:r>
              <a:rPr lang="en-US" altLang="ko-KR" dirty="0"/>
              <a:t/>
            </a:r>
            <a:br>
              <a:rPr lang="en-US" altLang="ko-KR" dirty="0"/>
            </a:br>
            <a:endParaRPr lang="en-US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083247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Reference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17</a:t>
            </a:fld>
            <a:endParaRPr kumimoji="1" lang="ko-KR" altLang="en-US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Recipe</a:t>
            </a:r>
          </a:p>
          <a:p>
            <a:pPr lvl="1"/>
            <a:r>
              <a:rPr lang="en-US" altLang="ko-KR" dirty="0" smtClean="0"/>
              <a:t>A big data approach </a:t>
            </a:r>
            <a:r>
              <a:rPr lang="en-US" altLang="ko-KR" dirty="0"/>
              <a:t>to </a:t>
            </a:r>
            <a:r>
              <a:rPr lang="en-US" altLang="ko-KR" dirty="0" smtClean="0"/>
              <a:t>computational creativity</a:t>
            </a:r>
            <a:endParaRPr lang="en-US" altLang="ko-KR" dirty="0"/>
          </a:p>
          <a:p>
            <a:pPr lvl="1"/>
            <a:r>
              <a:rPr lang="en-US" altLang="ko-KR" dirty="0"/>
              <a:t>R</a:t>
            </a:r>
            <a:r>
              <a:rPr lang="en-US" altLang="ko-KR" dirty="0" smtClean="0"/>
              <a:t>ecipe </a:t>
            </a:r>
            <a:r>
              <a:rPr lang="en-US" altLang="ko-KR" dirty="0"/>
              <a:t>r</a:t>
            </a:r>
            <a:r>
              <a:rPr lang="en-US" altLang="ko-KR" dirty="0" smtClean="0"/>
              <a:t>ecommendation using ingredient networks</a:t>
            </a:r>
          </a:p>
          <a:p>
            <a:pPr lvl="1"/>
            <a:r>
              <a:rPr lang="en-US" altLang="ko-KR" dirty="0" smtClean="0"/>
              <a:t>Kissing cuisines: exploring worldwide culinary habits on the web</a:t>
            </a:r>
            <a:endParaRPr lang="en-US" altLang="ko-KR" dirty="0"/>
          </a:p>
          <a:p>
            <a:pPr lvl="1"/>
            <a:r>
              <a:rPr lang="en-US" altLang="ko-KR" dirty="0" smtClean="0"/>
              <a:t>A neural network system for transformation of regional cuisine style</a:t>
            </a:r>
          </a:p>
          <a:p>
            <a:pPr lvl="1"/>
            <a:endParaRPr kumimoji="1" lang="en-US" altLang="ko-KR" dirty="0"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Model</a:t>
            </a:r>
          </a:p>
          <a:p>
            <a:pPr lvl="1"/>
            <a:r>
              <a:rPr lang="en-US" altLang="ko-KR" dirty="0"/>
              <a:t>IoT Sentinel: Automated Device-Type Identification for Security Enforcement in IoT</a:t>
            </a:r>
          </a:p>
          <a:p>
            <a:pPr lvl="1"/>
            <a:endParaRPr kumimoji="1" lang="en-US" altLang="ko-KR" dirty="0" smtClean="0">
              <a:latin typeface="Calibri" charset="0"/>
              <a:ea typeface="Calibri" charset="0"/>
              <a:cs typeface="Calibri" charset="0"/>
            </a:endParaRPr>
          </a:p>
          <a:p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7452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Q&amp;A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Any question?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18</a:t>
            </a:fld>
            <a:endParaRPr kumimoji="1" lang="ko-KR" altLang="en-US"/>
          </a:p>
        </p:txBody>
      </p:sp>
      <p:pic>
        <p:nvPicPr>
          <p:cNvPr id="1026" name="Picture 2" descr="naa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 rot="406484">
            <a:off x="5602514" y="292382"/>
            <a:ext cx="5312229" cy="6339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91313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7200" dirty="0" smtClean="0">
                <a:latin typeface="Calibri" charset="0"/>
                <a:ea typeface="Calibri" charset="0"/>
                <a:cs typeface="Calibri" charset="0"/>
              </a:rPr>
              <a:t>Input </a:t>
            </a:r>
            <a:endParaRPr kumimoji="1" lang="ko-KR" altLang="en-US" sz="9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1"/>
            <a:r>
              <a:rPr kumimoji="1" lang="en-US" altLang="zh-TW" sz="2400" dirty="0" smtClean="0">
                <a:latin typeface="Calibri" charset="0"/>
                <a:ea typeface="Calibri" charset="0"/>
                <a:cs typeface="Calibri" charset="0"/>
              </a:rPr>
              <a:t>D</a:t>
            </a:r>
            <a:r>
              <a:rPr kumimoji="1" lang="en-US" altLang="ko-KR" sz="2400" dirty="0" smtClean="0">
                <a:latin typeface="Calibri" charset="0"/>
                <a:ea typeface="Calibri" charset="0"/>
                <a:cs typeface="Calibri" charset="0"/>
              </a:rPr>
              <a:t>ataset  / </a:t>
            </a:r>
            <a:r>
              <a:rPr kumimoji="1" lang="en-US" altLang="zh-TW" sz="2400" dirty="0" smtClean="0">
                <a:latin typeface="Calibri" charset="0"/>
                <a:ea typeface="Calibri" charset="0"/>
                <a:cs typeface="Calibri" charset="0"/>
              </a:rPr>
              <a:t>D</a:t>
            </a:r>
            <a:r>
              <a:rPr kumimoji="1" lang="en-US" altLang="ko-KR" sz="2400" dirty="0" smtClean="0">
                <a:latin typeface="Calibri" charset="0"/>
                <a:ea typeface="Calibri" charset="0"/>
                <a:cs typeface="Calibri" charset="0"/>
              </a:rPr>
              <a:t>ata preprocessing  </a:t>
            </a:r>
            <a:endParaRPr kumimoji="1"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23014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Dataset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3</a:t>
            </a:fld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435484" y="3252910"/>
            <a:ext cx="25207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{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id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": 10259,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cuisine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": 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greek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",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ingredients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": [  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romaine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lettuce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",  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black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olives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",  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grape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tomatoes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",  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garlic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",  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pepper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",  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purple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onion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",  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seasoning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",  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garbanzo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beans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",  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feta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cheese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ko-KR" sz="1200" dirty="0" err="1" smtClean="0">
                <a:latin typeface="Courier" charset="0"/>
                <a:ea typeface="Courier" charset="0"/>
                <a:cs typeface="Courier" charset="0"/>
              </a:rPr>
              <a:t>crumbles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"  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2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]  </a:t>
            </a:r>
            <a:endParaRPr kumimoji="1"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mr-IN" altLang="ko-KR" sz="1200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kumimoji="1" lang="ko-KR" altLang="en-US" sz="1200" dirty="0" smtClean="0">
              <a:latin typeface="Courier" charset="0"/>
              <a:ea typeface="Courier" charset="0"/>
              <a:cs typeface="Courier" charset="0"/>
            </a:endParaRPr>
          </a:p>
          <a:p>
            <a:endParaRPr kumimoji="1" lang="ko-KR" altLang="en-US" sz="12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034660" y="3270832"/>
            <a:ext cx="227776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Courier" charset="0"/>
                <a:ea typeface="Courier" charset="0"/>
                <a:cs typeface="Courier" charset="0"/>
              </a:rPr>
              <a:t>{</a:t>
            </a:r>
            <a:endParaRPr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ko-KR" sz="12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ko-KR" altLang="en-US" sz="1200" dirty="0" smtClean="0">
                <a:latin typeface="Courier" charset="0"/>
                <a:ea typeface="Courier" charset="0"/>
                <a:cs typeface="Courier" charset="0"/>
              </a:rPr>
              <a:t>"id": 18009,    </a:t>
            </a:r>
            <a:endParaRPr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ko-KR" sz="12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ko-KR" altLang="en-US" sz="1200" dirty="0" smtClean="0">
                <a:latin typeface="Courier" charset="0"/>
                <a:ea typeface="Courier" charset="0"/>
                <a:cs typeface="Courier" charset="0"/>
              </a:rPr>
              <a:t>"ingredients": [      </a:t>
            </a:r>
            <a:endParaRPr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ko-KR" sz="12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ko-KR" sz="12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ko-KR" altLang="en-US" sz="1200" dirty="0" smtClean="0">
                <a:latin typeface="Courier" charset="0"/>
                <a:ea typeface="Courier" charset="0"/>
                <a:cs typeface="Courier" charset="0"/>
              </a:rPr>
              <a:t>"baking powder",      </a:t>
            </a:r>
            <a:endParaRPr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ko-KR" sz="12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ko-KR" sz="12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ko-KR" altLang="en-US" sz="1200" dirty="0" smtClean="0">
                <a:latin typeface="Courier" charset="0"/>
                <a:ea typeface="Courier" charset="0"/>
                <a:cs typeface="Courier" charset="0"/>
              </a:rPr>
              <a:t>"eggs",      </a:t>
            </a:r>
            <a:endParaRPr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ko-KR" sz="12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ko-KR" sz="12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ko-KR" altLang="en-US" sz="1200" dirty="0" smtClean="0">
                <a:latin typeface="Courier" charset="0"/>
                <a:ea typeface="Courier" charset="0"/>
                <a:cs typeface="Courier" charset="0"/>
              </a:rPr>
              <a:t>"all-purpose flour",      </a:t>
            </a:r>
            <a:endParaRPr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ko-KR" sz="12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ko-KR" sz="12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ko-KR" altLang="en-US" sz="1200" dirty="0" smtClean="0">
                <a:latin typeface="Courier" charset="0"/>
                <a:ea typeface="Courier" charset="0"/>
                <a:cs typeface="Courier" charset="0"/>
              </a:rPr>
              <a:t>"raisins",      </a:t>
            </a:r>
            <a:endParaRPr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ko-KR" sz="12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ko-KR" sz="12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ko-KR" altLang="en-US" sz="1200" dirty="0" smtClean="0">
                <a:latin typeface="Courier" charset="0"/>
                <a:ea typeface="Courier" charset="0"/>
                <a:cs typeface="Courier" charset="0"/>
              </a:rPr>
              <a:t>"milk",      </a:t>
            </a:r>
            <a:endParaRPr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ko-KR" sz="12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ko-KR" sz="12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ko-KR" altLang="en-US" sz="1200" dirty="0" smtClean="0">
                <a:latin typeface="Courier" charset="0"/>
                <a:ea typeface="Courier" charset="0"/>
                <a:cs typeface="Courier" charset="0"/>
              </a:rPr>
              <a:t>"white sugar"    </a:t>
            </a:r>
            <a:endParaRPr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ko-KR" sz="12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ko-KR" sz="1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ko-KR" altLang="en-US" sz="1200" dirty="0" smtClean="0">
                <a:latin typeface="Courier" charset="0"/>
                <a:ea typeface="Courier" charset="0"/>
                <a:cs typeface="Courier" charset="0"/>
              </a:rPr>
              <a:t>]  </a:t>
            </a:r>
            <a:endParaRPr lang="en-US" altLang="ko-KR" sz="12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ko-KR" altLang="en-US" sz="1200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ko-KR" altLang="en-US" sz="12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5599176" cy="4245991"/>
          </a:xfrm>
        </p:spPr>
        <p:txBody>
          <a:bodyPr>
            <a:normAutofit/>
          </a:bodyPr>
          <a:lstStyle/>
          <a:p>
            <a:r>
              <a:rPr kumimoji="1" lang="en-US" altLang="ko-KR" sz="2400" dirty="0" err="1" smtClean="0">
                <a:latin typeface="Calibri" charset="0"/>
                <a:ea typeface="Calibri" charset="0"/>
                <a:cs typeface="Calibri" charset="0"/>
              </a:rPr>
              <a:t>Json</a:t>
            </a:r>
            <a:r>
              <a:rPr kumimoji="1" lang="en-US" altLang="ko-KR" sz="2400" dirty="0" smtClean="0">
                <a:latin typeface="Calibri" charset="0"/>
                <a:ea typeface="Calibri" charset="0"/>
                <a:cs typeface="Calibri" charset="0"/>
              </a:rPr>
              <a:t> data from </a:t>
            </a:r>
            <a:r>
              <a:rPr kumimoji="1" lang="en-US" altLang="ko-KR" sz="2400" dirty="0" err="1" smtClean="0">
                <a:latin typeface="Calibri" charset="0"/>
                <a:ea typeface="Calibri" charset="0"/>
                <a:cs typeface="Calibri" charset="0"/>
              </a:rPr>
              <a:t>kaggle</a:t>
            </a:r>
            <a:r>
              <a:rPr kumimoji="1" lang="en-US" altLang="ko-KR" sz="2400" dirty="0" smtClean="0">
                <a:latin typeface="Calibri" charset="0"/>
                <a:ea typeface="Calibri" charset="0"/>
                <a:cs typeface="Calibri" charset="0"/>
              </a:rPr>
              <a:t> “what’s cooking”</a:t>
            </a:r>
          </a:p>
          <a:p>
            <a:r>
              <a:rPr kumimoji="1" lang="en-US" altLang="ko-KR" sz="2400" dirty="0" err="1">
                <a:latin typeface="Calibri" charset="0"/>
                <a:ea typeface="Calibri" charset="0"/>
                <a:cs typeface="Calibri" charset="0"/>
              </a:rPr>
              <a:t>t</a:t>
            </a:r>
            <a:r>
              <a:rPr kumimoji="1" lang="en-US" altLang="ko-KR" sz="2400" dirty="0" err="1" smtClean="0">
                <a:latin typeface="Calibri" charset="0"/>
                <a:ea typeface="Calibri" charset="0"/>
                <a:cs typeface="Calibri" charset="0"/>
              </a:rPr>
              <a:t>rain.json</a:t>
            </a:r>
            <a:endParaRPr kumimoji="1" lang="en-US" altLang="ko-KR" sz="2400" dirty="0" smtClean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altLang="ko-KR" sz="2000" dirty="0" smtClean="0">
                <a:latin typeface="Calibri" charset="0"/>
                <a:ea typeface="Calibri" charset="0"/>
                <a:cs typeface="Calibri" charset="0"/>
              </a:rPr>
              <a:t>20 </a:t>
            </a:r>
            <a:r>
              <a:rPr lang="en-US" altLang="ko-KR" sz="2000" dirty="0">
                <a:latin typeface="Calibri" charset="0"/>
                <a:ea typeface="Calibri" charset="0"/>
                <a:cs typeface="Calibri" charset="0"/>
              </a:rPr>
              <a:t>cuisines, 39775 recipes, 6677 </a:t>
            </a:r>
            <a:r>
              <a:rPr lang="en-US" altLang="ko-KR" sz="2000" dirty="0" smtClean="0">
                <a:latin typeface="Calibri" charset="0"/>
                <a:ea typeface="Calibri" charset="0"/>
                <a:cs typeface="Calibri" charset="0"/>
              </a:rPr>
              <a:t>ingredients</a:t>
            </a:r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6592824" y="2291945"/>
            <a:ext cx="5599176" cy="111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err="1"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en-US" altLang="ko-KR" sz="2400" dirty="0" err="1" smtClean="0">
                <a:latin typeface="Calibri" charset="0"/>
                <a:ea typeface="Calibri" charset="0"/>
                <a:cs typeface="Calibri" charset="0"/>
              </a:rPr>
              <a:t>est.json</a:t>
            </a:r>
            <a:endParaRPr lang="en-US" altLang="ko-KR" sz="2400" dirty="0" smtClean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altLang="ko-KR" sz="2000" dirty="0" smtClean="0">
                <a:latin typeface="Calibri" charset="0"/>
                <a:ea typeface="Calibri" charset="0"/>
                <a:cs typeface="Calibri" charset="0"/>
              </a:rPr>
              <a:t>9944 recipes, 4465 ingredients</a:t>
            </a:r>
            <a:endParaRPr lang="en-US" altLang="ko-KR" sz="20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76327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45736" y="1504786"/>
            <a:ext cx="4572000" cy="469484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Early approach - What’s </a:t>
            </a:r>
            <a:r>
              <a:rPr kumimoji="1" lang="en-US" altLang="ko-KR" dirty="0">
                <a:latin typeface="Calibri" charset="0"/>
                <a:ea typeface="Calibri" charset="0"/>
                <a:cs typeface="Calibri" charset="0"/>
              </a:rPr>
              <a:t>wrong</a:t>
            </a:r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?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4</a:t>
            </a:fld>
            <a:endParaRPr kumimoji="1"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1848294"/>
            <a:ext cx="91305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400" dirty="0" smtClean="0">
                <a:latin typeface="Calibri" charset="0"/>
                <a:ea typeface="Calibri" charset="0"/>
                <a:cs typeface="Calibri" charset="0"/>
              </a:rPr>
              <a:t>Step1. Clean data</a:t>
            </a:r>
          </a:p>
          <a:p>
            <a:pPr lvl="1"/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To lowercase</a:t>
            </a:r>
          </a:p>
          <a:p>
            <a:pPr lvl="1"/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Delete quantifier</a:t>
            </a:r>
          </a:p>
          <a:p>
            <a:pPr lvl="1"/>
            <a:endParaRPr kumimoji="1" lang="en-US" altLang="ko-KR" sz="20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ko-KR" sz="2400" dirty="0" smtClean="0">
                <a:latin typeface="Calibri" charset="0"/>
                <a:ea typeface="Calibri" charset="0"/>
                <a:cs typeface="Calibri" charset="0"/>
              </a:rPr>
              <a:t>Step2. Null model</a:t>
            </a:r>
          </a:p>
          <a:p>
            <a:pPr lvl="1"/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Predict all recipes as “</a:t>
            </a:r>
            <a:r>
              <a:rPr kumimoji="1" lang="en-US" altLang="ko-KR" sz="2000" dirty="0" err="1" smtClean="0">
                <a:latin typeface="Calibri" charset="0"/>
                <a:ea typeface="Calibri" charset="0"/>
                <a:cs typeface="Calibri" charset="0"/>
              </a:rPr>
              <a:t>italian</a:t>
            </a:r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”</a:t>
            </a:r>
          </a:p>
          <a:p>
            <a:pPr lvl="1"/>
            <a:endParaRPr kumimoji="1" lang="en-US" altLang="ko-KR" sz="2400" dirty="0"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ko-KR" sz="2400" dirty="0" smtClean="0">
                <a:latin typeface="Calibri" charset="0"/>
                <a:ea typeface="Calibri" charset="0"/>
                <a:cs typeface="Calibri" charset="0"/>
              </a:rPr>
              <a:t>Step3. Multiclass model</a:t>
            </a:r>
          </a:p>
          <a:p>
            <a:pPr lvl="1"/>
            <a:r>
              <a:rPr kumimoji="1" lang="en-US" altLang="ko-KR" sz="2000" dirty="0" smtClean="0">
                <a:latin typeface="Calibri" charset="0"/>
                <a:ea typeface="Calibri" charset="0"/>
                <a:cs typeface="Calibri" charset="0"/>
              </a:rPr>
              <a:t>Any algorithm has same Recall 0.2</a:t>
            </a:r>
          </a:p>
          <a:p>
            <a:pPr lvl="1"/>
            <a:r>
              <a:rPr kumimoji="1" lang="en-US" altLang="ko-KR" sz="1800" dirty="0" smtClean="0">
                <a:latin typeface="Calibri" charset="0"/>
                <a:ea typeface="Calibri" charset="0"/>
                <a:cs typeface="Calibri" charset="0"/>
              </a:rPr>
              <a:t>Random forest, Decision tree, </a:t>
            </a:r>
            <a:r>
              <a:rPr kumimoji="1" lang="en-US" altLang="ko-KR" sz="1800" dirty="0" err="1" smtClean="0">
                <a:latin typeface="Calibri" charset="0"/>
                <a:ea typeface="Calibri" charset="0"/>
                <a:cs typeface="Calibri" charset="0"/>
              </a:rPr>
              <a:t>kNN</a:t>
            </a:r>
            <a:r>
              <a:rPr lang="en-US" altLang="ko-KR" sz="1800" dirty="0" smtClean="0"/>
              <a:t>, </a:t>
            </a:r>
            <a:r>
              <a:rPr kumimoji="1" lang="en-US" altLang="ko-KR" sz="1800" dirty="0" smtClean="0">
                <a:latin typeface="Calibri" charset="0"/>
                <a:ea typeface="Calibri" charset="0"/>
                <a:cs typeface="Calibri" charset="0"/>
              </a:rPr>
              <a:t>SVM, Naïve </a:t>
            </a:r>
            <a:r>
              <a:rPr kumimoji="1" lang="en-US" altLang="ko-KR" sz="1800" dirty="0" err="1" smtClean="0">
                <a:latin typeface="Calibri" charset="0"/>
                <a:ea typeface="Calibri" charset="0"/>
                <a:cs typeface="Calibri" charset="0"/>
              </a:rPr>
              <a:t>bayes</a:t>
            </a:r>
            <a:r>
              <a:rPr kumimoji="1" lang="en-US" altLang="ko-KR" sz="1800" dirty="0" smtClean="0">
                <a:latin typeface="Calibri" charset="0"/>
                <a:ea typeface="Calibri" charset="0"/>
                <a:cs typeface="Calibri" charset="0"/>
              </a:rPr>
              <a:t>(0.12)</a:t>
            </a:r>
          </a:p>
          <a:p>
            <a:pPr lvl="1"/>
            <a:r>
              <a:rPr kumimoji="1" lang="en-US" altLang="ko-KR" sz="1800" dirty="0" smtClean="0">
                <a:latin typeface="Calibri" charset="0"/>
                <a:ea typeface="Calibri" charset="0"/>
                <a:cs typeface="Calibri" charset="0"/>
              </a:rPr>
              <a:t>They are all classified as </a:t>
            </a:r>
            <a:r>
              <a:rPr kumimoji="1" lang="en-US" altLang="ko-KR" sz="1800" dirty="0" err="1" smtClean="0">
                <a:latin typeface="Calibri" charset="0"/>
                <a:ea typeface="Calibri" charset="0"/>
                <a:cs typeface="Calibri" charset="0"/>
              </a:rPr>
              <a:t>italian</a:t>
            </a:r>
            <a:r>
              <a:rPr kumimoji="1" lang="en-US" altLang="ko-KR" sz="1800" dirty="0" smtClean="0">
                <a:latin typeface="Calibri" charset="0"/>
                <a:ea typeface="Calibri" charset="0"/>
                <a:cs typeface="Calibri" charset="0"/>
              </a:rPr>
              <a:t> like our null model</a:t>
            </a:r>
            <a:endParaRPr kumimoji="1" lang="en-US" altLang="ko-KR" dirty="0" smtClean="0">
              <a:latin typeface="Calibri" charset="0"/>
              <a:ea typeface="Calibri" charset="0"/>
              <a:cs typeface="Calibri" charset="0"/>
            </a:endParaRPr>
          </a:p>
          <a:p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8609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dirty="0" smtClean="0"/>
              <a:t>Cleaning</a:t>
            </a:r>
          </a:p>
          <a:p>
            <a:pPr lvl="1"/>
            <a:r>
              <a:rPr kumimoji="1" lang="en-US" altLang="zh-TW" dirty="0" smtClean="0"/>
              <a:t>To lowercase</a:t>
            </a:r>
          </a:p>
          <a:p>
            <a:pPr lvl="1"/>
            <a:r>
              <a:rPr kumimoji="1" lang="en-US" altLang="ko-KR" dirty="0" smtClean="0"/>
              <a:t>Removing non-ingredients term</a:t>
            </a:r>
          </a:p>
          <a:p>
            <a:pPr marL="1371600" lvl="2" indent="-457200">
              <a:buFont typeface="+mj-lt"/>
              <a:buAutoNum type="arabicParenR"/>
            </a:pPr>
            <a:r>
              <a:rPr kumimoji="1" lang="en-US" altLang="ko-KR" sz="1800" dirty="0" smtClean="0"/>
              <a:t>Demonstrating ingredient state in which after comma ( , )</a:t>
            </a:r>
          </a:p>
          <a:p>
            <a:pPr lvl="3">
              <a:buFont typeface="Arial" charset="0"/>
              <a:buChar char="•"/>
            </a:pPr>
            <a:r>
              <a:rPr kumimoji="1" lang="en-US" altLang="ko-KR" sz="1600" i="1" dirty="0" smtClean="0"/>
              <a:t>“</a:t>
            </a:r>
            <a:r>
              <a:rPr kumimoji="1" lang="en-US" altLang="ko-KR" sz="1600" i="1" dirty="0" err="1" smtClean="0"/>
              <a:t>english</a:t>
            </a:r>
            <a:r>
              <a:rPr kumimoji="1" lang="en-US" altLang="ko-KR" sz="1600" i="1" dirty="0" smtClean="0"/>
              <a:t> muffins, split and toasted”</a:t>
            </a:r>
            <a:r>
              <a:rPr kumimoji="1" lang="en-US" altLang="ko-KR" sz="1600" i="1" dirty="0"/>
              <a:t> </a:t>
            </a:r>
            <a:r>
              <a:rPr kumimoji="1" lang="en-US" altLang="ko-KR" sz="1600" dirty="0"/>
              <a:t> </a:t>
            </a:r>
            <a:r>
              <a:rPr kumimoji="1" lang="en-US" altLang="ko-KR" sz="1600" dirty="0" smtClean="0"/>
              <a:t> ; texture</a:t>
            </a:r>
            <a:r>
              <a:rPr kumimoji="1" lang="en-US" altLang="ko-KR" sz="1600" dirty="0"/>
              <a:t>, preprocessing of ingredients</a:t>
            </a:r>
          </a:p>
          <a:p>
            <a:pPr marL="1371600" lvl="2" indent="-457200">
              <a:buFont typeface="+mj-lt"/>
              <a:buAutoNum type="arabicParenR"/>
            </a:pPr>
            <a:r>
              <a:rPr kumimoji="1" lang="en-US" altLang="ko-KR" sz="1800" dirty="0" smtClean="0"/>
              <a:t>Quantifier</a:t>
            </a:r>
            <a:endParaRPr kumimoji="1" lang="en-US" altLang="ko-KR" sz="1800" dirty="0"/>
          </a:p>
          <a:p>
            <a:pPr lvl="3">
              <a:buFont typeface="Arial" charset="0"/>
              <a:buChar char="•"/>
            </a:pPr>
            <a:r>
              <a:rPr kumimoji="1" lang="en-US" altLang="zh-TW" sz="1600" i="1" dirty="0" smtClean="0"/>
              <a:t>“(14 oz.) sweetened condensed milk”   </a:t>
            </a:r>
            <a:r>
              <a:rPr kumimoji="1" lang="en-US" altLang="zh-TW" sz="1600" dirty="0" smtClean="0"/>
              <a:t>; Oz</a:t>
            </a:r>
            <a:r>
              <a:rPr kumimoji="1" lang="en-US" altLang="zh-TW" sz="1600" dirty="0"/>
              <a:t>. , lb. , </a:t>
            </a:r>
            <a:r>
              <a:rPr kumimoji="1" lang="en-US" altLang="zh-TW" sz="1600" dirty="0" err="1"/>
              <a:t>ounc</a:t>
            </a:r>
            <a:r>
              <a:rPr kumimoji="1" lang="en-US" altLang="zh-TW" sz="1600" dirty="0"/>
              <a:t>,  </a:t>
            </a:r>
            <a:endParaRPr kumimoji="1" lang="en-US" altLang="ko-KR" sz="1600" dirty="0" smtClean="0"/>
          </a:p>
          <a:p>
            <a:pPr marL="1371600" lvl="2" indent="-457200">
              <a:buFont typeface="+mj-lt"/>
              <a:buAutoNum type="arabicParenR"/>
            </a:pPr>
            <a:r>
              <a:rPr kumimoji="1" lang="en-US" altLang="zh-TW" sz="1800" dirty="0" smtClean="0"/>
              <a:t>Special characters ; ®, &amp;</a:t>
            </a:r>
          </a:p>
          <a:p>
            <a:pPr lvl="3"/>
            <a:r>
              <a:rPr kumimoji="1" lang="en-US" altLang="zh-TW" sz="1600" i="1" dirty="0" smtClean="0"/>
              <a:t>“Oreo </a:t>
            </a:r>
            <a:r>
              <a:rPr kumimoji="1" lang="en-US" altLang="zh-TW" sz="1600" i="1" dirty="0"/>
              <a:t>®</a:t>
            </a:r>
            <a:r>
              <a:rPr kumimoji="1" lang="en-US" altLang="zh-TW" sz="1600" i="1" dirty="0" smtClean="0"/>
              <a:t> cookies”, “1%</a:t>
            </a:r>
            <a:r>
              <a:rPr kumimoji="1" lang="zh-TW" altLang="en-US" sz="1600" i="1" dirty="0" smtClean="0"/>
              <a:t> </a:t>
            </a:r>
            <a:r>
              <a:rPr kumimoji="1" lang="en-US" altLang="zh-TW" sz="1600" i="1" dirty="0" smtClean="0"/>
              <a:t>low-fat milk”</a:t>
            </a:r>
          </a:p>
          <a:p>
            <a:pPr marL="1371600" lvl="2" indent="-457200">
              <a:buFont typeface="+mj-lt"/>
              <a:buAutoNum type="arabicParenR"/>
            </a:pPr>
            <a:r>
              <a:rPr kumimoji="1" lang="en-US" altLang="zh-TW" sz="1800" dirty="0" smtClean="0"/>
              <a:t>Inside parentheses</a:t>
            </a:r>
          </a:p>
          <a:p>
            <a:pPr lvl="3"/>
            <a:r>
              <a:rPr kumimoji="1" lang="en-US" altLang="zh-TW" sz="1600" i="1" dirty="0" smtClean="0"/>
              <a:t>“asafetida(power)”</a:t>
            </a:r>
          </a:p>
          <a:p>
            <a:pPr marL="1371600" lvl="2" indent="-457200">
              <a:buFont typeface="+mj-lt"/>
              <a:buAutoNum type="arabicParenR"/>
            </a:pPr>
            <a:r>
              <a:rPr lang="en-US" altLang="ko-KR" sz="1800" dirty="0" smtClean="0"/>
              <a:t>Apostrophes</a:t>
            </a:r>
          </a:p>
          <a:p>
            <a:pPr lvl="3"/>
            <a:r>
              <a:rPr lang="en-US" altLang="ko-KR" sz="1600" i="1" dirty="0" smtClean="0"/>
              <a:t>“Soft goat’s cheese”</a:t>
            </a:r>
            <a:endParaRPr lang="en-US" altLang="ko-KR" sz="1600" i="1" dirty="0"/>
          </a:p>
          <a:p>
            <a:pPr marL="1371600" lvl="2" indent="-457200">
              <a:buFont typeface="+mj-lt"/>
              <a:buAutoNum type="arabicParenR"/>
            </a:pPr>
            <a:endParaRPr kumimoji="1" lang="en-US" altLang="ko-KR" sz="2800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en-US" altLang="ko-KR" sz="2000" dirty="0"/>
          </a:p>
          <a:p>
            <a:pPr lvl="1"/>
            <a:endParaRPr kumimoji="1" lang="en-US" altLang="ko-KR" sz="2000" dirty="0" smtClean="0"/>
          </a:p>
          <a:p>
            <a:pPr lvl="1"/>
            <a:endParaRPr kumimoji="1" lang="en-US" altLang="ko-KR" sz="2000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Data preprocessing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3495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How to select feature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6</a:t>
            </a:fld>
            <a:endParaRPr kumimoji="1"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199" y="1848294"/>
            <a:ext cx="646209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Which parameters we want to tune?</a:t>
            </a: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Used times of ingredients in full dataset</a:t>
            </a:r>
          </a:p>
          <a:p>
            <a:r>
              <a:rPr kumimoji="1" lang="en-US" altLang="ko-KR" dirty="0">
                <a:latin typeface="Calibri" charset="0"/>
                <a:ea typeface="Calibri" charset="0"/>
                <a:cs typeface="Calibri" charset="0"/>
              </a:rPr>
              <a:t>Can we use scientific insight</a:t>
            </a:r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?</a:t>
            </a:r>
          </a:p>
          <a:p>
            <a:pPr lvl="1"/>
            <a:r>
              <a:rPr kumimoji="1" lang="en-US" altLang="ko-KR" dirty="0">
                <a:latin typeface="Calibri" charset="0"/>
                <a:ea typeface="Calibri" charset="0"/>
                <a:cs typeface="Calibri" charset="0"/>
              </a:rPr>
              <a:t>D</a:t>
            </a:r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ifference between Minimum and maximum in distribution</a:t>
            </a: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Around the median?</a:t>
            </a:r>
          </a:p>
          <a:p>
            <a:pPr lvl="1"/>
            <a:endParaRPr kumimoji="1" lang="en-US" altLang="ko-KR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Result as threshold</a:t>
            </a:r>
            <a:endParaRPr kumimoji="1" lang="en-US" altLang="ko-KR" dirty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Under 5</a:t>
            </a:r>
          </a:p>
          <a:p>
            <a:pPr marL="914400" lvl="1" indent="-457200">
              <a:buFont typeface="+mj-lt"/>
              <a:buAutoNum type="arabicPeriod"/>
            </a:pPr>
            <a:endParaRPr kumimoji="1" lang="en-US" altLang="ko-KR" dirty="0" smtClean="0">
              <a:latin typeface="Calibri" charset="0"/>
              <a:ea typeface="Calibri" charset="0"/>
              <a:cs typeface="Calibri" charset="0"/>
            </a:endParaRPr>
          </a:p>
          <a:p>
            <a:endParaRPr kumimoji="1" lang="ko-KR" alt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6864269" y="4953987"/>
            <a:ext cx="4958394" cy="1245645"/>
            <a:chOff x="6792551" y="3159613"/>
            <a:chExt cx="4958394" cy="1245645"/>
          </a:xfrm>
        </p:grpSpPr>
        <p:pic>
          <p:nvPicPr>
            <p:cNvPr id="6" name="내용 개체 틀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6792551" y="3159613"/>
              <a:ext cx="4958394" cy="1245645"/>
            </a:xfrm>
            <a:prstGeom prst="rect">
              <a:avLst/>
            </a:prstGeom>
          </p:spPr>
        </p:pic>
        <p:sp>
          <p:nvSpPr>
            <p:cNvPr id="3" name="직사각형 2"/>
            <p:cNvSpPr/>
            <p:nvPr/>
          </p:nvSpPr>
          <p:spPr>
            <a:xfrm>
              <a:off x="10708341" y="3595249"/>
              <a:ext cx="681317" cy="644214"/>
            </a:xfrm>
            <a:prstGeom prst="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7100048" y="3621741"/>
              <a:ext cx="484093" cy="617722"/>
            </a:xfrm>
            <a:prstGeom prst="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8408894" y="3607801"/>
              <a:ext cx="770965" cy="644214"/>
            </a:xfrm>
            <a:prstGeom prst="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13812" y="1067063"/>
            <a:ext cx="3631736" cy="372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3890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How to select feature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7</a:t>
            </a:fld>
            <a:endParaRPr kumimoji="1"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1848294"/>
            <a:ext cx="712245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Which parameters we want to tune?</a:t>
            </a: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Amount of ingredients in a recipe</a:t>
            </a:r>
          </a:p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Can we use scientific insight?</a:t>
            </a: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Remove rare situation</a:t>
            </a:r>
          </a:p>
          <a:p>
            <a:endParaRPr kumimoji="1" lang="en-US" altLang="ko-KR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ko-KR" dirty="0">
                <a:latin typeface="Calibri" charset="0"/>
                <a:ea typeface="Calibri" charset="0"/>
                <a:cs typeface="Calibri" charset="0"/>
              </a:rPr>
              <a:t>Result </a:t>
            </a:r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as </a:t>
            </a:r>
            <a:r>
              <a:rPr kumimoji="1" lang="en-US" altLang="ko-KR" dirty="0">
                <a:latin typeface="Calibri" charset="0"/>
                <a:ea typeface="Calibri" charset="0"/>
                <a:cs typeface="Calibri" charset="0"/>
              </a:rPr>
              <a:t>threshold</a:t>
            </a: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Before 2 and behind 30</a:t>
            </a:r>
          </a:p>
          <a:p>
            <a:pPr marL="914400" lvl="1" indent="-457200">
              <a:buFont typeface="+mj-lt"/>
              <a:buAutoNum type="arabicPeriod"/>
            </a:pPr>
            <a:endParaRPr kumimoji="1" lang="en-US" altLang="ko-KR" dirty="0" smtClean="0">
              <a:latin typeface="Calibri" charset="0"/>
              <a:ea typeface="Calibri" charset="0"/>
              <a:cs typeface="Calibri" charset="0"/>
            </a:endParaRPr>
          </a:p>
          <a:p>
            <a:endParaRPr kumimoji="1" lang="ko-KR" alt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5858" y="2230699"/>
            <a:ext cx="4971767" cy="3586527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9263920" y="5276538"/>
            <a:ext cx="2523705" cy="22485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4015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How to select feature</a:t>
            </a:r>
            <a:endParaRPr kumimoji="1" lang="ko-KR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8</a:t>
            </a:fld>
            <a:endParaRPr kumimoji="1"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1848294"/>
            <a:ext cx="7122459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Which parameters we want to tune?</a:t>
            </a: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Proportion of ingredients in each cuisine</a:t>
            </a:r>
          </a:p>
          <a:p>
            <a:pPr lvl="1"/>
            <a:r>
              <a:rPr kumimoji="1" lang="en-US" altLang="ko-KR" dirty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s that </a:t>
            </a:r>
            <a:r>
              <a:rPr kumimoji="1" lang="en-US" altLang="zh-TW" dirty="0" smtClean="0">
                <a:latin typeface="Calibri" charset="0"/>
                <a:ea typeface="Calibri" charset="0"/>
                <a:cs typeface="Calibri" charset="0"/>
              </a:rPr>
              <a:t>Special ingredient Outlier?</a:t>
            </a:r>
          </a:p>
          <a:p>
            <a:pPr lvl="2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Special ingredient : only appears in one cuisine</a:t>
            </a:r>
          </a:p>
          <a:p>
            <a:r>
              <a:rPr kumimoji="1" lang="en-US" altLang="ko-KR" dirty="0">
                <a:latin typeface="Calibri" charset="0"/>
                <a:ea typeface="Calibri" charset="0"/>
                <a:cs typeface="Calibri" charset="0"/>
              </a:rPr>
              <a:t>Can we use scientific insight</a:t>
            </a:r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?</a:t>
            </a: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“Entropy”</a:t>
            </a:r>
            <a:endParaRPr kumimoji="1" lang="en-US" altLang="ko-KR" dirty="0">
              <a:latin typeface="Calibri" charset="0"/>
              <a:ea typeface="Calibri" charset="0"/>
              <a:cs typeface="Calibri" charset="0"/>
            </a:endParaRPr>
          </a:p>
          <a:p>
            <a:pPr lvl="2"/>
            <a:r>
              <a:rPr kumimoji="1" lang="en-US" altLang="ko-KR" dirty="0">
                <a:latin typeface="Calibri" charset="0"/>
                <a:ea typeface="Calibri" charset="0"/>
                <a:cs typeface="Calibri" charset="0"/>
              </a:rPr>
              <a:t>Less cuisine use, more </a:t>
            </a:r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important!</a:t>
            </a:r>
          </a:p>
          <a:p>
            <a:pPr lvl="2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It has various aspect that proportion of one ingredient in each cuisine, depends </a:t>
            </a:r>
            <a:r>
              <a:rPr kumimoji="1" lang="en-US" altLang="ko-KR" dirty="0">
                <a:latin typeface="Calibri" charset="0"/>
                <a:ea typeface="Calibri" charset="0"/>
                <a:cs typeface="Calibri" charset="0"/>
              </a:rPr>
              <a:t>on </a:t>
            </a:r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ingredient</a:t>
            </a:r>
          </a:p>
          <a:p>
            <a:pPr lvl="2"/>
            <a:r>
              <a:rPr kumimoji="1" lang="en-US" altLang="ko-KR" dirty="0">
                <a:latin typeface="Calibri" charset="0"/>
                <a:ea typeface="Calibri" charset="0"/>
                <a:cs typeface="Calibri" charset="0"/>
              </a:rPr>
              <a:t>The smaller the difference in the distribution ratio, the larger the entropy </a:t>
            </a:r>
            <a:endParaRPr kumimoji="1" lang="en-US" altLang="ko-KR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Results as threshold</a:t>
            </a:r>
          </a:p>
          <a:p>
            <a:pPr lvl="1"/>
            <a:r>
              <a:rPr kumimoji="1" lang="en-US" altLang="ko-KR" dirty="0" smtClean="0">
                <a:latin typeface="Calibri" charset="0"/>
                <a:ea typeface="Calibri" charset="0"/>
                <a:cs typeface="Calibri" charset="0"/>
              </a:rPr>
              <a:t>Over 3.8</a:t>
            </a:r>
          </a:p>
          <a:p>
            <a:endParaRPr kumimoji="1" lang="ko-KR" alt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020878" y="1027906"/>
            <a:ext cx="2427650" cy="2492879"/>
          </a:xfrm>
          <a:prstGeom prst="rect">
            <a:avLst/>
          </a:prstGeom>
        </p:spPr>
      </p:pic>
      <p:pic>
        <p:nvPicPr>
          <p:cNvPr id="1026" name="Picture 2" descr="oy sauce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backgroundRemoval t="0" b="100000" l="30000" r="696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436134" y="884123"/>
            <a:ext cx="1456740" cy="1456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038807" y="3523591"/>
            <a:ext cx="2396382" cy="2460771"/>
          </a:xfrm>
          <a:prstGeom prst="rect">
            <a:avLst/>
          </a:prstGeom>
        </p:spPr>
      </p:pic>
      <p:pic>
        <p:nvPicPr>
          <p:cNvPr id="1028" name="Picture 4" descr="alt no backgroundì ëí ì´ë¯¸ì§ ê²ìê²°ê³¼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620707" y="3250765"/>
            <a:ext cx="1123058" cy="1335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88660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8000" dirty="0" smtClean="0">
                <a:latin typeface="Calibri" charset="0"/>
                <a:ea typeface="Calibri" charset="0"/>
                <a:cs typeface="Calibri" charset="0"/>
              </a:rPr>
              <a:t>Modeling</a:t>
            </a:r>
            <a:endParaRPr kumimoji="1" lang="ko-KR" altLang="en-US" sz="8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1"/>
            <a:r>
              <a:rPr kumimoji="1" lang="en-US" altLang="ko-KR" sz="2800" dirty="0" smtClean="0">
                <a:latin typeface="Calibri" charset="0"/>
                <a:ea typeface="Calibri" charset="0"/>
                <a:cs typeface="Calibri" charset="0"/>
              </a:rPr>
              <a:t>Naïve </a:t>
            </a:r>
            <a:r>
              <a:rPr kumimoji="1" lang="en-US" altLang="ko-KR" sz="2800" dirty="0" err="1" smtClean="0">
                <a:latin typeface="Calibri" charset="0"/>
                <a:ea typeface="Calibri" charset="0"/>
                <a:cs typeface="Calibri" charset="0"/>
              </a:rPr>
              <a:t>bayes</a:t>
            </a:r>
            <a:r>
              <a:rPr kumimoji="1" lang="en-US" altLang="ko-KR" sz="2800" dirty="0" smtClean="0">
                <a:latin typeface="Calibri" charset="0"/>
                <a:ea typeface="Calibri" charset="0"/>
                <a:cs typeface="Calibri" charset="0"/>
              </a:rPr>
              <a:t> / Model flow</a:t>
            </a:r>
            <a:endParaRPr kumimoji="1"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07BD0-1B49-504B-B8C0-FC39135F4692}" type="slidenum">
              <a:rPr kumimoji="1" lang="ko-KR" altLang="en-US" smtClean="0"/>
              <a:pPr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487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4751</TotalTime>
  <Words>1020</Words>
  <Application>Microsoft Office PowerPoint</Application>
  <PresentationFormat>自訂</PresentationFormat>
  <Paragraphs>254</Paragraphs>
  <Slides>18</Slides>
  <Notes>11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19" baseType="lpstr">
      <vt:lpstr>Office 테마</vt:lpstr>
      <vt:lpstr>Enaak! Cuisine  Prediction</vt:lpstr>
      <vt:lpstr>Input </vt:lpstr>
      <vt:lpstr>Dataset</vt:lpstr>
      <vt:lpstr>Early approach - What’s wrong?</vt:lpstr>
      <vt:lpstr>Data preprocessing</vt:lpstr>
      <vt:lpstr>How to select feature</vt:lpstr>
      <vt:lpstr>How to select feature</vt:lpstr>
      <vt:lpstr>How to select feature</vt:lpstr>
      <vt:lpstr>Modeling</vt:lpstr>
      <vt:lpstr>Selecting Algorithm</vt:lpstr>
      <vt:lpstr>Model flow</vt:lpstr>
      <vt:lpstr>Output</vt:lpstr>
      <vt:lpstr>performance</vt:lpstr>
      <vt:lpstr>Challenge</vt:lpstr>
      <vt:lpstr>Demo</vt:lpstr>
      <vt:lpstr>Reproduce our work</vt:lpstr>
      <vt:lpstr>Reference</vt:lpstr>
      <vt:lpstr>Q&amp;A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Cuisine Prediction</dc:title>
  <dc:creator>Microsoft Office 사용자</dc:creator>
  <cp:lastModifiedBy>user</cp:lastModifiedBy>
  <cp:revision>115</cp:revision>
  <dcterms:created xsi:type="dcterms:W3CDTF">2018-12-04T03:05:29Z</dcterms:created>
  <dcterms:modified xsi:type="dcterms:W3CDTF">2019-01-15T05:18:52Z</dcterms:modified>
</cp:coreProperties>
</file>

<file path=docProps/thumbnail.jpeg>
</file>